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notesMasterIdLst>
    <p:notesMasterId r:id="rId39"/>
  </p:notesMasterIdLst>
  <p:sldIdLst>
    <p:sldId id="275" r:id="rId2"/>
    <p:sldId id="325" r:id="rId3"/>
    <p:sldId id="326" r:id="rId4"/>
    <p:sldId id="313" r:id="rId5"/>
    <p:sldId id="314" r:id="rId6"/>
    <p:sldId id="315" r:id="rId7"/>
    <p:sldId id="288" r:id="rId8"/>
    <p:sldId id="310" r:id="rId9"/>
    <p:sldId id="289" r:id="rId10"/>
    <p:sldId id="309" r:id="rId11"/>
    <p:sldId id="261" r:id="rId12"/>
    <p:sldId id="279" r:id="rId13"/>
    <p:sldId id="290" r:id="rId14"/>
    <p:sldId id="291" r:id="rId15"/>
    <p:sldId id="292" r:id="rId16"/>
    <p:sldId id="293" r:id="rId17"/>
    <p:sldId id="311" r:id="rId18"/>
    <p:sldId id="294" r:id="rId19"/>
    <p:sldId id="295" r:id="rId20"/>
    <p:sldId id="320" r:id="rId21"/>
    <p:sldId id="321" r:id="rId22"/>
    <p:sldId id="319" r:id="rId23"/>
    <p:sldId id="312" r:id="rId24"/>
    <p:sldId id="316" r:id="rId25"/>
    <p:sldId id="296" r:id="rId26"/>
    <p:sldId id="308" r:id="rId27"/>
    <p:sldId id="322" r:id="rId28"/>
    <p:sldId id="327" r:id="rId29"/>
    <p:sldId id="324" r:id="rId30"/>
    <p:sldId id="302" r:id="rId31"/>
    <p:sldId id="303" r:id="rId32"/>
    <p:sldId id="328" r:id="rId33"/>
    <p:sldId id="304" r:id="rId34"/>
    <p:sldId id="305" r:id="rId35"/>
    <p:sldId id="306" r:id="rId36"/>
    <p:sldId id="318" r:id="rId37"/>
    <p:sldId id="317" r:id="rId38"/>
  </p:sldIdLst>
  <p:sldSz cx="12192000" cy="6858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41719C"/>
    <a:srgbClr val="000000"/>
    <a:srgbClr val="DCDCD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3" autoAdjust="0"/>
    <p:restoredTop sz="96238" autoAdjust="0"/>
  </p:normalViewPr>
  <p:slideViewPr>
    <p:cSldViewPr snapToGrid="0">
      <p:cViewPr>
        <p:scale>
          <a:sx n="66" d="100"/>
          <a:sy n="66" d="100"/>
        </p:scale>
        <p:origin x="2352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12770E-0F3C-4C60-ABFA-27CCD3661502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1E7C15-455B-4EB7-A22D-1DBB58D4F9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972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1E7C15-455B-4EB7-A22D-1DBB58D4F9E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465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1E7C15-455B-4EB7-A22D-1DBB58D4F9E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566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1E7C15-455B-4EB7-A22D-1DBB58D4F9E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544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1E7C15-455B-4EB7-A22D-1DBB58D4F9E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432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609268" cy="6858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245"/>
            <a:stretch/>
          </p:blipFill>
          <p:spPr>
            <a:xfrm>
              <a:off x="9525000" y="0"/>
              <a:ext cx="2667000" cy="6858000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92000" y="820800"/>
            <a:ext cx="9144000" cy="2073600"/>
          </a:xfrm>
        </p:spPr>
        <p:txBody>
          <a:bodyPr anchor="t">
            <a:normAutofit/>
          </a:bodyPr>
          <a:lstStyle>
            <a:lvl1pPr algn="ct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664400" y="2894400"/>
            <a:ext cx="4071600" cy="1170000"/>
          </a:xfrm>
        </p:spPr>
        <p:txBody>
          <a:bodyPr anchor="b">
            <a:normAutofit/>
          </a:bodyPr>
          <a:lstStyle>
            <a:lvl1pPr marL="0" indent="0" algn="r">
              <a:buNone/>
              <a:defRPr sz="20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71B9-BE45-4C89-83D6-807A4AFDACA4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7E183-D5D6-400B-9E67-532B8EEA417A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0" name="바닥글 개체 틀 4"/>
          <p:cNvSpPr txBox="1">
            <a:spLocks/>
          </p:cNvSpPr>
          <p:nvPr/>
        </p:nvSpPr>
        <p:spPr>
          <a:xfrm>
            <a:off x="241199" y="6512399"/>
            <a:ext cx="1798615" cy="321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http://et.ketri.re.kr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935461" y="6513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R" sz="1200" b="1" dirty="0">
                <a:ln w="3175">
                  <a:solidFill>
                    <a:schemeClr val="tx1"/>
                  </a:solidFill>
                </a:ln>
                <a:solidFill>
                  <a:srgbClr val="0000FF"/>
                </a:solidFill>
                <a:cs typeface="KoPubWorld돋움체_Pro Bold" panose="00000800000000000000" pitchFamily="50" charset="-127"/>
              </a:rPr>
              <a:t>ET</a:t>
            </a:r>
            <a:r>
              <a:rPr lang="ko-KR" altLang="en-US" sz="1200" b="1" dirty="0">
                <a:ln w="3175">
                  <a:solidFill>
                    <a:schemeClr val="tx1"/>
                  </a:solidFill>
                </a:ln>
                <a:solidFill>
                  <a:srgbClr val="0000FF"/>
                </a:solidFill>
                <a:cs typeface="KoPubWorld돋움체_Pro Bold" panose="00000800000000000000" pitchFamily="50" charset="-127"/>
              </a:rPr>
              <a:t>보드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, 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이렇게 사용하세요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!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656034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71B9-BE45-4C89-83D6-807A4AFDACA4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7E183-D5D6-400B-9E67-532B8EEA4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546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45"/>
          <a:stretch/>
        </p:blipFill>
        <p:spPr>
          <a:xfrm>
            <a:off x="-304800" y="0"/>
            <a:ext cx="124968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71B9-BE45-4C89-83D6-807A4AFDACA4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7E183-D5D6-400B-9E67-532B8EEA417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바닥글 개체 틀 4"/>
          <p:cNvSpPr txBox="1">
            <a:spLocks/>
          </p:cNvSpPr>
          <p:nvPr/>
        </p:nvSpPr>
        <p:spPr>
          <a:xfrm>
            <a:off x="241199" y="6512399"/>
            <a:ext cx="1798615" cy="321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http://et.ketri.re.kr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236D38-C179-28A1-764D-148E242D2A23}"/>
              </a:ext>
            </a:extLst>
          </p:cNvPr>
          <p:cNvSpPr/>
          <p:nvPr userDrawn="1"/>
        </p:nvSpPr>
        <p:spPr>
          <a:xfrm>
            <a:off x="5935461" y="6513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R" sz="1200" b="1" dirty="0">
                <a:ln w="3175">
                  <a:solidFill>
                    <a:schemeClr val="tx1"/>
                  </a:solidFill>
                </a:ln>
                <a:solidFill>
                  <a:srgbClr val="0000FF"/>
                </a:solidFill>
                <a:cs typeface="KoPubWorld돋움체_Pro Bold" panose="00000800000000000000" pitchFamily="50" charset="-127"/>
              </a:rPr>
              <a:t>ET</a:t>
            </a:r>
            <a:r>
              <a:rPr lang="ko-KR" altLang="en-US" sz="1200" b="1" dirty="0">
                <a:ln w="3175">
                  <a:solidFill>
                    <a:schemeClr val="tx1"/>
                  </a:solidFill>
                </a:ln>
                <a:solidFill>
                  <a:srgbClr val="0000FF"/>
                </a:solidFill>
                <a:cs typeface="KoPubWorld돋움체_Pro Bold" panose="00000800000000000000" pitchFamily="50" charset="-127"/>
              </a:rPr>
              <a:t>보드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, 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이렇게 사용하세요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!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738717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71B9-BE45-4C89-83D6-807A4AFDACA4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7E183-D5D6-400B-9E67-532B8EEA4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256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71B9-BE45-4C89-83D6-807A4AFDACA4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7E183-D5D6-400B-9E67-532B8EEA4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891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71B9-BE45-4C89-83D6-807A4AFDACA4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7E183-D5D6-400B-9E67-532B8EEA4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224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71B9-BE45-4C89-83D6-807A4AFDACA4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7E183-D5D6-400B-9E67-532B8EEA4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806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71B9-BE45-4C89-83D6-807A4AFDACA4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7E183-D5D6-400B-9E67-532B8EEA4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808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" y="6455727"/>
            <a:ext cx="12191999" cy="402272"/>
            <a:chOff x="1" y="0"/>
            <a:chExt cx="12191999" cy="402272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46" t="-1" b="324"/>
            <a:stretch/>
          </p:blipFill>
          <p:spPr>
            <a:xfrm rot="16200000">
              <a:off x="3218341" y="-3218340"/>
              <a:ext cx="399098" cy="6835777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14"/>
            <a:stretch/>
          </p:blipFill>
          <p:spPr>
            <a:xfrm rot="16200000">
              <a:off x="8561864" y="-3227864"/>
              <a:ext cx="402272" cy="6858000"/>
            </a:xfrm>
            <a:prstGeom prst="rect">
              <a:avLst/>
            </a:prstGeom>
          </p:spPr>
        </p:pic>
      </p:grp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5600" y="1490400"/>
            <a:ext cx="10515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71B9-BE45-4C89-83D6-807A4AFDACA4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41199" y="6512399"/>
            <a:ext cx="1798615" cy="321787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0" y="0"/>
            <a:ext cx="12192000" cy="1168400"/>
            <a:chOff x="0" y="0"/>
            <a:chExt cx="12192000" cy="11684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41"/>
            <a:stretch/>
          </p:blipFill>
          <p:spPr>
            <a:xfrm rot="16200000">
              <a:off x="2844800" y="-2844800"/>
              <a:ext cx="1168400" cy="6858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41"/>
            <a:stretch/>
          </p:blipFill>
          <p:spPr>
            <a:xfrm rot="16200000">
              <a:off x="8178800" y="-2844800"/>
              <a:ext cx="1168400" cy="6858000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64400" y="226800"/>
            <a:ext cx="10515600" cy="7128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88000" y="219600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81D7E183-D5D6-400B-9E67-532B8EEA417A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DDFDE91-686D-F198-06FC-67BD661D3D26}"/>
              </a:ext>
            </a:extLst>
          </p:cNvPr>
          <p:cNvGrpSpPr/>
          <p:nvPr userDrawn="1"/>
        </p:nvGrpSpPr>
        <p:grpSpPr>
          <a:xfrm>
            <a:off x="241199" y="136525"/>
            <a:ext cx="1194002" cy="808040"/>
            <a:chOff x="241199" y="136525"/>
            <a:chExt cx="1194002" cy="808040"/>
          </a:xfrm>
        </p:grpSpPr>
        <p:sp>
          <p:nvSpPr>
            <p:cNvPr id="17" name="타원 16"/>
            <p:cNvSpPr/>
            <p:nvPr/>
          </p:nvSpPr>
          <p:spPr>
            <a:xfrm>
              <a:off x="434179" y="136525"/>
              <a:ext cx="808042" cy="808040"/>
            </a:xfrm>
            <a:prstGeom prst="ellipse">
              <a:avLst/>
            </a:prstGeom>
            <a:solidFill>
              <a:srgbClr val="0000FF"/>
            </a:solidFill>
            <a:ln w="28575">
              <a:solidFill>
                <a:srgbClr val="372E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095B88-6425-A09A-887A-24EA6CE901F5}"/>
                </a:ext>
              </a:extLst>
            </p:cNvPr>
            <p:cNvSpPr txBox="1"/>
            <p:nvPr userDrawn="1"/>
          </p:nvSpPr>
          <p:spPr>
            <a:xfrm>
              <a:off x="241199" y="402046"/>
              <a:ext cx="11940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err="1">
                  <a:solidFill>
                    <a:schemeClr val="bg1"/>
                  </a:solidFill>
                </a:rPr>
                <a:t>이티보드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901DA-4316-D059-3961-1D586778CD7C}"/>
              </a:ext>
            </a:extLst>
          </p:cNvPr>
          <p:cNvSpPr/>
          <p:nvPr userDrawn="1"/>
        </p:nvSpPr>
        <p:spPr>
          <a:xfrm>
            <a:off x="5935461" y="6513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R" sz="1200" b="1" dirty="0">
                <a:ln w="3175">
                  <a:solidFill>
                    <a:schemeClr val="tx1"/>
                  </a:solidFill>
                </a:ln>
                <a:solidFill>
                  <a:srgbClr val="0000FF"/>
                </a:solidFill>
                <a:cs typeface="KoPubWorld돋움체_Pro Bold" panose="00000800000000000000" pitchFamily="50" charset="-127"/>
              </a:rPr>
              <a:t>ET</a:t>
            </a:r>
            <a:r>
              <a:rPr lang="ko-KR" altLang="en-US" sz="1200" b="1" dirty="0">
                <a:ln w="3175">
                  <a:solidFill>
                    <a:schemeClr val="tx1"/>
                  </a:solidFill>
                </a:ln>
                <a:solidFill>
                  <a:srgbClr val="0000FF"/>
                </a:solidFill>
                <a:cs typeface="KoPubWorld돋움체_Pro Bold" panose="00000800000000000000" pitchFamily="50" charset="-127"/>
              </a:rPr>
              <a:t>보드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, 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이렇게 사용하세요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!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34881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(그림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" y="6455727"/>
            <a:ext cx="12191999" cy="402272"/>
            <a:chOff x="1" y="0"/>
            <a:chExt cx="12191999" cy="402272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46" t="-1" b="324"/>
            <a:stretch/>
          </p:blipFill>
          <p:spPr>
            <a:xfrm rot="16200000">
              <a:off x="3218341" y="-3218340"/>
              <a:ext cx="399098" cy="6835777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14"/>
            <a:stretch/>
          </p:blipFill>
          <p:spPr>
            <a:xfrm rot="16200000">
              <a:off x="8561864" y="-3227864"/>
              <a:ext cx="402272" cy="6858000"/>
            </a:xfrm>
            <a:prstGeom prst="rect">
              <a:avLst/>
            </a:prstGeom>
          </p:spPr>
        </p:pic>
      </p:grp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71B9-BE45-4C89-83D6-807A4AFDACA4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41199" y="6512399"/>
            <a:ext cx="1798615" cy="321787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0" y="0"/>
            <a:ext cx="12192000" cy="1168400"/>
            <a:chOff x="0" y="0"/>
            <a:chExt cx="12192000" cy="11684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41"/>
            <a:stretch/>
          </p:blipFill>
          <p:spPr>
            <a:xfrm rot="16200000">
              <a:off x="2844800" y="-2844800"/>
              <a:ext cx="1168400" cy="6858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41"/>
            <a:stretch/>
          </p:blipFill>
          <p:spPr>
            <a:xfrm rot="16200000">
              <a:off x="8178800" y="-2844800"/>
              <a:ext cx="1168400" cy="6858000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64400" y="226800"/>
            <a:ext cx="10515600" cy="7128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88000" y="219600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81D7E183-D5D6-400B-9E67-532B8EEA417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그림 개체 틀 11"/>
          <p:cNvSpPr>
            <a:spLocks noGrp="1"/>
          </p:cNvSpPr>
          <p:nvPr>
            <p:ph type="pic" sz="quarter" idx="13"/>
          </p:nvPr>
        </p:nvSpPr>
        <p:spPr>
          <a:xfrm>
            <a:off x="435600" y="1490400"/>
            <a:ext cx="7207200" cy="4680000"/>
          </a:xfrm>
          <a:ln w="28575">
            <a:solidFill>
              <a:srgbClr val="FFD06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ko-KR" altLang="en-US"/>
              <a:t>그림을 추가하려면 아이콘을 클릭하십시오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B2E5C25-1E9E-0D2C-29B3-DDAEEB7A31F2}"/>
              </a:ext>
            </a:extLst>
          </p:cNvPr>
          <p:cNvGrpSpPr/>
          <p:nvPr userDrawn="1"/>
        </p:nvGrpSpPr>
        <p:grpSpPr>
          <a:xfrm>
            <a:off x="241199" y="136525"/>
            <a:ext cx="1194002" cy="808040"/>
            <a:chOff x="241199" y="136525"/>
            <a:chExt cx="1194002" cy="80804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8675B49C-E323-7532-1DE7-E36E6186359F}"/>
                </a:ext>
              </a:extLst>
            </p:cNvPr>
            <p:cNvSpPr/>
            <p:nvPr/>
          </p:nvSpPr>
          <p:spPr>
            <a:xfrm>
              <a:off x="434179" y="136525"/>
              <a:ext cx="808042" cy="808040"/>
            </a:xfrm>
            <a:prstGeom prst="ellipse">
              <a:avLst/>
            </a:prstGeom>
            <a:solidFill>
              <a:srgbClr val="0000FF"/>
            </a:solidFill>
            <a:ln w="28575">
              <a:solidFill>
                <a:srgbClr val="372E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716C373-2C33-7E12-04C6-E29CFBC11311}"/>
                </a:ext>
              </a:extLst>
            </p:cNvPr>
            <p:cNvSpPr txBox="1"/>
            <p:nvPr userDrawn="1"/>
          </p:nvSpPr>
          <p:spPr>
            <a:xfrm>
              <a:off x="241199" y="402046"/>
              <a:ext cx="11940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err="1">
                  <a:solidFill>
                    <a:schemeClr val="bg1"/>
                  </a:solidFill>
                </a:rPr>
                <a:t>이티보드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598402A-D3B2-6643-1871-6112883614EF}"/>
              </a:ext>
            </a:extLst>
          </p:cNvPr>
          <p:cNvSpPr/>
          <p:nvPr userDrawn="1"/>
        </p:nvSpPr>
        <p:spPr>
          <a:xfrm>
            <a:off x="5935461" y="6513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R" sz="1200" b="1" dirty="0">
                <a:ln w="3175">
                  <a:solidFill>
                    <a:schemeClr val="tx1"/>
                  </a:solidFill>
                </a:ln>
                <a:solidFill>
                  <a:srgbClr val="0000FF"/>
                </a:solidFill>
                <a:cs typeface="KoPubWorld돋움체_Pro Bold" panose="00000800000000000000" pitchFamily="50" charset="-127"/>
              </a:rPr>
              <a:t>ET</a:t>
            </a:r>
            <a:r>
              <a:rPr lang="ko-KR" altLang="en-US" sz="1200" b="1" dirty="0">
                <a:ln w="3175">
                  <a:solidFill>
                    <a:schemeClr val="tx1"/>
                  </a:solidFill>
                </a:ln>
                <a:solidFill>
                  <a:srgbClr val="0000FF"/>
                </a:solidFill>
                <a:cs typeface="KoPubWorld돋움체_Pro Bold" panose="00000800000000000000" pitchFamily="50" charset="-127"/>
              </a:rPr>
              <a:t>보드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, 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이렇게 사용하세요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!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294057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(텍스트,그림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" y="6455727"/>
            <a:ext cx="12191999" cy="402272"/>
            <a:chOff x="1" y="0"/>
            <a:chExt cx="12191999" cy="402272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46" t="-1" b="324"/>
            <a:stretch/>
          </p:blipFill>
          <p:spPr>
            <a:xfrm rot="16200000">
              <a:off x="3218341" y="-3218340"/>
              <a:ext cx="399098" cy="6835777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14"/>
            <a:stretch/>
          </p:blipFill>
          <p:spPr>
            <a:xfrm rot="16200000">
              <a:off x="8561864" y="-3227864"/>
              <a:ext cx="402272" cy="6858000"/>
            </a:xfrm>
            <a:prstGeom prst="rect">
              <a:avLst/>
            </a:prstGeom>
          </p:spPr>
        </p:pic>
      </p:grp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71B9-BE45-4C89-83D6-807A4AFDACA4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41199" y="6512399"/>
            <a:ext cx="1798615" cy="321787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0" y="0"/>
            <a:ext cx="12192000" cy="1168400"/>
            <a:chOff x="0" y="0"/>
            <a:chExt cx="12192000" cy="11684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41"/>
            <a:stretch/>
          </p:blipFill>
          <p:spPr>
            <a:xfrm rot="16200000">
              <a:off x="2844800" y="-2844800"/>
              <a:ext cx="1168400" cy="6858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41"/>
            <a:stretch/>
          </p:blipFill>
          <p:spPr>
            <a:xfrm rot="16200000">
              <a:off x="8178800" y="-2844800"/>
              <a:ext cx="1168400" cy="6858000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64400" y="226800"/>
            <a:ext cx="10515600" cy="7128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88000" y="219600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81D7E183-D5D6-400B-9E67-532B8EEA417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그림 개체 틀 11"/>
          <p:cNvSpPr>
            <a:spLocks noGrp="1"/>
          </p:cNvSpPr>
          <p:nvPr>
            <p:ph type="pic" sz="quarter" idx="13"/>
          </p:nvPr>
        </p:nvSpPr>
        <p:spPr>
          <a:xfrm>
            <a:off x="435600" y="1746738"/>
            <a:ext cx="10679112" cy="4453412"/>
          </a:xfrm>
          <a:ln w="28575">
            <a:solidFill>
              <a:srgbClr val="FFD06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1800"/>
            </a:lvl1pPr>
          </a:lstStyle>
          <a:p>
            <a:r>
              <a:rPr lang="ko-KR" altLang="en-US"/>
              <a:t>그림을 추가하려면 아이콘을 클릭하십시오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4"/>
          </p:nvPr>
        </p:nvSpPr>
        <p:spPr>
          <a:xfrm>
            <a:off x="435600" y="1266825"/>
            <a:ext cx="10679111" cy="3857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9B47EFF-EBA2-B8EB-D489-E46AC3BFDA1B}"/>
              </a:ext>
            </a:extLst>
          </p:cNvPr>
          <p:cNvGrpSpPr/>
          <p:nvPr userDrawn="1"/>
        </p:nvGrpSpPr>
        <p:grpSpPr>
          <a:xfrm>
            <a:off x="241199" y="136525"/>
            <a:ext cx="1194002" cy="808040"/>
            <a:chOff x="241199" y="136525"/>
            <a:chExt cx="1194002" cy="808040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D7AE894-91DE-8FE2-1D88-6740566E13A5}"/>
                </a:ext>
              </a:extLst>
            </p:cNvPr>
            <p:cNvSpPr/>
            <p:nvPr/>
          </p:nvSpPr>
          <p:spPr>
            <a:xfrm>
              <a:off x="434179" y="136525"/>
              <a:ext cx="808042" cy="808040"/>
            </a:xfrm>
            <a:prstGeom prst="ellipse">
              <a:avLst/>
            </a:prstGeom>
            <a:solidFill>
              <a:srgbClr val="0000FF"/>
            </a:solidFill>
            <a:ln w="28575">
              <a:solidFill>
                <a:srgbClr val="372E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932F4B-9FAD-B4C7-3AC6-E0E5169A77F4}"/>
                </a:ext>
              </a:extLst>
            </p:cNvPr>
            <p:cNvSpPr txBox="1"/>
            <p:nvPr userDrawn="1"/>
          </p:nvSpPr>
          <p:spPr>
            <a:xfrm>
              <a:off x="241199" y="402046"/>
              <a:ext cx="11940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err="1">
                  <a:solidFill>
                    <a:schemeClr val="bg1"/>
                  </a:solidFill>
                </a:rPr>
                <a:t>이티보드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CACDE95-0096-DF87-588B-938F8A79907B}"/>
              </a:ext>
            </a:extLst>
          </p:cNvPr>
          <p:cNvSpPr/>
          <p:nvPr userDrawn="1"/>
        </p:nvSpPr>
        <p:spPr>
          <a:xfrm>
            <a:off x="5935461" y="6513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R" sz="1200" b="1" dirty="0">
                <a:ln w="3175">
                  <a:solidFill>
                    <a:schemeClr val="tx1"/>
                  </a:solidFill>
                </a:ln>
                <a:solidFill>
                  <a:srgbClr val="0000FF"/>
                </a:solidFill>
                <a:cs typeface="KoPubWorld돋움체_Pro Bold" panose="00000800000000000000" pitchFamily="50" charset="-127"/>
              </a:rPr>
              <a:t>ET</a:t>
            </a:r>
            <a:r>
              <a:rPr lang="ko-KR" altLang="en-US" sz="1200" b="1" dirty="0">
                <a:ln w="3175">
                  <a:solidFill>
                    <a:schemeClr val="tx1"/>
                  </a:solidFill>
                </a:ln>
                <a:solidFill>
                  <a:srgbClr val="0000FF"/>
                </a:solidFill>
                <a:cs typeface="KoPubWorld돋움체_Pro Bold" panose="00000800000000000000" pitchFamily="50" charset="-127"/>
              </a:rPr>
              <a:t>보드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, 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이렇게 사용하세요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!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770841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45"/>
          <a:stretch/>
        </p:blipFill>
        <p:spPr>
          <a:xfrm>
            <a:off x="-304800" y="0"/>
            <a:ext cx="124968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71B9-BE45-4C89-83D6-807A4AFDACA4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41200" y="6512400"/>
            <a:ext cx="1800000" cy="320400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7E183-D5D6-400B-9E67-532B8EEA417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7207151-7739-923A-6BC4-AA4121A0A50E}"/>
              </a:ext>
            </a:extLst>
          </p:cNvPr>
          <p:cNvSpPr/>
          <p:nvPr userDrawn="1"/>
        </p:nvSpPr>
        <p:spPr>
          <a:xfrm>
            <a:off x="5935461" y="6513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R" sz="1200" b="1" dirty="0">
                <a:ln w="3175">
                  <a:solidFill>
                    <a:schemeClr val="tx1"/>
                  </a:solidFill>
                </a:ln>
                <a:solidFill>
                  <a:srgbClr val="0000FF"/>
                </a:solidFill>
                <a:cs typeface="KoPubWorld돋움체_Pro Bold" panose="00000800000000000000" pitchFamily="50" charset="-127"/>
              </a:rPr>
              <a:t>ET</a:t>
            </a:r>
            <a:r>
              <a:rPr lang="ko-KR" altLang="en-US" sz="1200" b="1" dirty="0">
                <a:ln w="3175">
                  <a:solidFill>
                    <a:schemeClr val="tx1"/>
                  </a:solidFill>
                </a:ln>
                <a:solidFill>
                  <a:srgbClr val="0000FF"/>
                </a:solidFill>
                <a:cs typeface="KoPubWorld돋움체_Pro Bold" panose="00000800000000000000" pitchFamily="50" charset="-127"/>
              </a:rPr>
              <a:t>보드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, 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이렇게 사용하세요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!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390584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71B9-BE45-4C89-83D6-807A4AFDACA4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7E183-D5D6-400B-9E67-532B8EEA4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648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71B9-BE45-4C89-83D6-807A4AFDACA4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7E183-D5D6-400B-9E67-532B8EEA4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272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71B9-BE45-4C89-83D6-807A4AFDACA4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7E183-D5D6-400B-9E67-532B8EEA4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330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C71B9-BE45-4C89-83D6-807A4AFDACA4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7E183-D5D6-400B-9E67-532B8EEA4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262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jpg"/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jp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g"/><Relationship Id="rId11" Type="http://schemas.openxmlformats.org/officeDocument/2006/relationships/image" Target="../media/image26.png"/><Relationship Id="rId5" Type="http://schemas.openxmlformats.org/officeDocument/2006/relationships/image" Target="../media/image20.jp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jp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teachablemachine.withgoogle.com/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naver.com/etboard2484/223167528046" TargetMode="External"/><Relationship Id="rId3" Type="http://schemas.openxmlformats.org/officeDocument/2006/relationships/image" Target="../media/image46.png"/><Relationship Id="rId7" Type="http://schemas.openxmlformats.org/officeDocument/2006/relationships/hyperlink" Target="https://blog.naver.com/etboard2484/223167626611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log.naver.com/etboard2484/223362986165" TargetMode="External"/><Relationship Id="rId5" Type="http://schemas.openxmlformats.org/officeDocument/2006/relationships/image" Target="../media/image48.webp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et.ketri.re.kr/learning/microPython_level2.html" TargetMode="External"/><Relationship Id="rId3" Type="http://schemas.openxmlformats.org/officeDocument/2006/relationships/hyperlink" Target="http://oapass.com/pub/ketri/2024/ETboard_brochure.pdf" TargetMode="External"/><Relationship Id="rId7" Type="http://schemas.openxmlformats.org/officeDocument/2006/relationships/hyperlink" Target="http://oapass.com/pub/ketri/2021/micropython/thonny-3.3.11.exe" TargetMode="External"/><Relationship Id="rId2" Type="http://schemas.openxmlformats.org/officeDocument/2006/relationships/hyperlink" Target="http://et.ketri.re.kr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oapass.com/pub/ketri/2023/micropython/ETBoard_MicroPython_Manual.pdf" TargetMode="External"/><Relationship Id="rId11" Type="http://schemas.openxmlformats.org/officeDocument/2006/relationships/hyperlink" Target="https://github.com/etboard/Kit_SmartFeeder_Ai" TargetMode="External"/><Relationship Id="rId5" Type="http://schemas.openxmlformats.org/officeDocument/2006/relationships/hyperlink" Target="http://oapass.com/pub/ketri/2024/ETboard_product_proposal.pdf" TargetMode="External"/><Relationship Id="rId10" Type="http://schemas.openxmlformats.org/officeDocument/2006/relationships/hyperlink" Target="https://github.com/etboard/Kit_SmartFeeder_Basic" TargetMode="External"/><Relationship Id="rId4" Type="http://schemas.openxmlformats.org/officeDocument/2006/relationships/hyperlink" Target="http://oapass.com/pub/ketri/2024/ETboard_SW_training_proposal.pdf" TargetMode="External"/><Relationship Id="rId9" Type="http://schemas.openxmlformats.org/officeDocument/2006/relationships/hyperlink" Target="http://et.ketri.re.kr/learning%20/basic/kit_smartfeeder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㈜한국공학기술연구원</a:t>
            </a:r>
            <a:endParaRPr lang="en-US" altLang="ko-KR" dirty="0"/>
          </a:p>
          <a:p>
            <a:r>
              <a:rPr lang="en-US" altLang="ko-KR" dirty="0"/>
              <a:t>2024.02.26</a:t>
            </a:r>
            <a:endParaRPr lang="ko-KR" altLang="en-US" dirty="0"/>
          </a:p>
        </p:txBody>
      </p:sp>
      <p:sp>
        <p:nvSpPr>
          <p:cNvPr id="5" name="제목 5"/>
          <p:cNvSpPr txBox="1">
            <a:spLocks/>
          </p:cNvSpPr>
          <p:nvPr/>
        </p:nvSpPr>
        <p:spPr>
          <a:xfrm>
            <a:off x="4096203" y="1195267"/>
            <a:ext cx="7973625" cy="16991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4800" b="1" dirty="0">
                <a:solidFill>
                  <a:srgbClr val="FF0000"/>
                </a:solidFill>
                <a:latin typeface="+mj-ea"/>
              </a:rPr>
              <a:t>스마트 </a:t>
            </a:r>
            <a:r>
              <a:rPr lang="ko-KR" altLang="en-US" sz="4800" b="1" dirty="0" err="1">
                <a:solidFill>
                  <a:srgbClr val="FF0000"/>
                </a:solidFill>
                <a:latin typeface="+mj-ea"/>
              </a:rPr>
              <a:t>급식기</a:t>
            </a:r>
            <a:r>
              <a:rPr lang="ko-KR" altLang="en-US" sz="4800" b="1" dirty="0">
                <a:solidFill>
                  <a:srgbClr val="FF0000"/>
                </a:solidFill>
                <a:latin typeface="+mj-ea"/>
              </a:rPr>
              <a:t> 코딩 키트</a:t>
            </a:r>
            <a:r>
              <a:rPr lang="en-US" altLang="ko-KR" sz="4800" b="1" dirty="0">
                <a:solidFill>
                  <a:srgbClr val="FF0000"/>
                </a:solidFill>
                <a:latin typeface="+mj-ea"/>
              </a:rPr>
              <a:t>(Ai)</a:t>
            </a:r>
            <a:br>
              <a:rPr lang="en-US" altLang="ko-KR" sz="4800" b="1" dirty="0">
                <a:latin typeface="+mj-ea"/>
              </a:rPr>
            </a:br>
            <a:r>
              <a:rPr lang="ko-KR" altLang="en-US" sz="4800" b="1" dirty="0">
                <a:ln w="3175">
                  <a:noFill/>
                </a:ln>
                <a:solidFill>
                  <a:srgbClr val="154A7B"/>
                </a:solidFill>
                <a:latin typeface="+mj-ea"/>
              </a:rPr>
              <a:t>개요</a:t>
            </a:r>
            <a:r>
              <a:rPr lang="en-US" altLang="ko-KR" sz="4800" b="1" dirty="0">
                <a:ln w="3175">
                  <a:noFill/>
                </a:ln>
                <a:solidFill>
                  <a:srgbClr val="154A7B"/>
                </a:solidFill>
                <a:latin typeface="+mj-ea"/>
              </a:rPr>
              <a:t> v0.1</a:t>
            </a:r>
            <a:endParaRPr lang="ko-KR" altLang="en-US" sz="4800" b="1" dirty="0">
              <a:ln w="3175">
                <a:noFill/>
              </a:ln>
              <a:solidFill>
                <a:srgbClr val="154A7B"/>
              </a:solidFill>
              <a:latin typeface="+mj-ea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1421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D7B13-509E-C29F-BC10-113C870A3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4E4892-0CC6-398E-F048-404452E8B1CE}"/>
              </a:ext>
            </a:extLst>
          </p:cNvPr>
          <p:cNvSpPr txBox="1"/>
          <p:nvPr/>
        </p:nvSpPr>
        <p:spPr>
          <a:xfrm>
            <a:off x="2260061" y="2705725"/>
            <a:ext cx="76718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/>
              <a:t>인공지능 개요</a:t>
            </a:r>
          </a:p>
        </p:txBody>
      </p:sp>
    </p:spTree>
    <p:extLst>
      <p:ext uri="{BB962C8B-B14F-4D97-AF65-F5344CB8AC3E}">
        <p14:creationId xmlns:p14="http://schemas.microsoft.com/office/powerpoint/2010/main" val="2601608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2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인공지능 </a:t>
            </a:r>
            <a:r>
              <a:rPr lang="ko-KR" altLang="en-US" sz="3200" dirty="0"/>
              <a:t>개요 </a:t>
            </a:r>
            <a:r>
              <a:rPr lang="en-US" altLang="ko-KR" sz="3200" dirty="0"/>
              <a:t>– </a:t>
            </a:r>
            <a:r>
              <a:rPr lang="ko-KR" altLang="en-US" sz="3200" dirty="0"/>
              <a:t>이미지 분류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D778AB9-61AB-DB6E-E1A6-1F69085F45DB}"/>
              </a:ext>
            </a:extLst>
          </p:cNvPr>
          <p:cNvGrpSpPr/>
          <p:nvPr/>
        </p:nvGrpSpPr>
        <p:grpSpPr>
          <a:xfrm>
            <a:off x="1217001" y="1460134"/>
            <a:ext cx="9757999" cy="4728346"/>
            <a:chOff x="1217001" y="1460134"/>
            <a:chExt cx="9757999" cy="4728346"/>
          </a:xfrm>
        </p:grpSpPr>
        <p:grpSp>
          <p:nvGrpSpPr>
            <p:cNvPr id="1044" name="그룹 1043">
              <a:extLst>
                <a:ext uri="{FF2B5EF4-FFF2-40B4-BE49-F238E27FC236}">
                  <a16:creationId xmlns:a16="http://schemas.microsoft.com/office/drawing/2014/main" id="{027F8421-2A68-476A-E783-9B0232DE8BE7}"/>
                </a:ext>
              </a:extLst>
            </p:cNvPr>
            <p:cNvGrpSpPr/>
            <p:nvPr/>
          </p:nvGrpSpPr>
          <p:grpSpPr>
            <a:xfrm>
              <a:off x="1217001" y="1460134"/>
              <a:ext cx="2899496" cy="4728346"/>
              <a:chOff x="514912" y="1234709"/>
              <a:chExt cx="2899496" cy="4728346"/>
            </a:xfrm>
          </p:grpSpPr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D2C80A43-3C4E-E2B3-8AAC-97CFE47D4816}"/>
                  </a:ext>
                </a:extLst>
              </p:cNvPr>
              <p:cNvSpPr/>
              <p:nvPr/>
            </p:nvSpPr>
            <p:spPr>
              <a:xfrm>
                <a:off x="514912" y="1419375"/>
                <a:ext cx="2899496" cy="4543680"/>
              </a:xfrm>
              <a:prstGeom prst="roundRect">
                <a:avLst>
                  <a:gd name="adj" fmla="val 7953"/>
                </a:avLst>
              </a:prstGeom>
              <a:noFill/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B7CECE-A09D-90C7-4123-4A37D03A76A2}"/>
                  </a:ext>
                </a:extLst>
              </p:cNvPr>
              <p:cNvSpPr txBox="1"/>
              <p:nvPr/>
            </p:nvSpPr>
            <p:spPr>
              <a:xfrm>
                <a:off x="1201470" y="1234709"/>
                <a:ext cx="152638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데이터 세트</a:t>
                </a: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AD9D6C2F-8C60-E4C0-66AA-7EA5FF5BF591}"/>
                  </a:ext>
                </a:extLst>
              </p:cNvPr>
              <p:cNvGrpSpPr/>
              <p:nvPr/>
            </p:nvGrpSpPr>
            <p:grpSpPr>
              <a:xfrm>
                <a:off x="754861" y="1574035"/>
                <a:ext cx="2426083" cy="1256714"/>
                <a:chOff x="813227" y="1574035"/>
                <a:chExt cx="2426083" cy="1256714"/>
              </a:xfrm>
            </p:grpSpPr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EC851A62-EA42-DB51-86AF-88781EB2C0B8}"/>
                    </a:ext>
                  </a:extLst>
                </p:cNvPr>
                <p:cNvSpPr/>
                <p:nvPr/>
              </p:nvSpPr>
              <p:spPr>
                <a:xfrm>
                  <a:off x="813227" y="1807268"/>
                  <a:ext cx="2426083" cy="1023481"/>
                </a:xfrm>
                <a:prstGeom prst="roundRect">
                  <a:avLst>
                    <a:gd name="adj" fmla="val 7953"/>
                  </a:avLst>
                </a:prstGeom>
                <a:noFill/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CCE78A67-7BB2-F808-48DB-7A9A263A588B}"/>
                    </a:ext>
                  </a:extLst>
                </p:cNvPr>
                <p:cNvSpPr/>
                <p:nvPr/>
              </p:nvSpPr>
              <p:spPr>
                <a:xfrm>
                  <a:off x="2577373" y="1907952"/>
                  <a:ext cx="514755" cy="6160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EBCFBE69-4692-FA15-3029-2654593C29CA}"/>
                    </a:ext>
                  </a:extLst>
                </p:cNvPr>
                <p:cNvSpPr/>
                <p:nvPr/>
              </p:nvSpPr>
              <p:spPr>
                <a:xfrm>
                  <a:off x="2167033" y="1959469"/>
                  <a:ext cx="514755" cy="6160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8D4392D4-2AFE-1F3C-E18E-1495E6BC242A}"/>
                    </a:ext>
                  </a:extLst>
                </p:cNvPr>
                <p:cNvSpPr/>
                <p:nvPr/>
              </p:nvSpPr>
              <p:spPr>
                <a:xfrm>
                  <a:off x="1756693" y="2010987"/>
                  <a:ext cx="514755" cy="6160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6289E291-0551-3D21-9DC3-855E275EB36C}"/>
                    </a:ext>
                  </a:extLst>
                </p:cNvPr>
                <p:cNvSpPr/>
                <p:nvPr/>
              </p:nvSpPr>
              <p:spPr>
                <a:xfrm>
                  <a:off x="1346353" y="2062504"/>
                  <a:ext cx="514755" cy="6160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AFA93439-3825-712D-8DB5-521FEA6DE971}"/>
                    </a:ext>
                  </a:extLst>
                </p:cNvPr>
                <p:cNvSpPr/>
                <p:nvPr/>
              </p:nvSpPr>
              <p:spPr>
                <a:xfrm>
                  <a:off x="936013" y="2114021"/>
                  <a:ext cx="514755" cy="6160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93FA608-BC5E-B1E8-8B3C-18D75F0D3711}"/>
                    </a:ext>
                  </a:extLst>
                </p:cNvPr>
                <p:cNvSpPr txBox="1"/>
                <p:nvPr/>
              </p:nvSpPr>
              <p:spPr>
                <a:xfrm>
                  <a:off x="886913" y="1574035"/>
                  <a:ext cx="152638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/>
                    <a:t>강아지 </a:t>
                  </a:r>
                  <a:r>
                    <a:rPr lang="en-US" altLang="ko-KR" dirty="0"/>
                    <a:t>(ID: 0)</a:t>
                  </a:r>
                  <a:endParaRPr lang="ko-KR" altLang="en-US" dirty="0"/>
                </a:p>
              </p:txBody>
            </p: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8C644C0B-9527-5C92-39CD-806F22F7FA5E}"/>
                  </a:ext>
                </a:extLst>
              </p:cNvPr>
              <p:cNvGrpSpPr/>
              <p:nvPr/>
            </p:nvGrpSpPr>
            <p:grpSpPr>
              <a:xfrm>
                <a:off x="754861" y="3018872"/>
                <a:ext cx="2426083" cy="1208148"/>
                <a:chOff x="813227" y="1622601"/>
                <a:chExt cx="2426083" cy="1208148"/>
              </a:xfrm>
            </p:grpSpPr>
            <p:sp>
              <p:nvSpPr>
                <p:cNvPr id="34" name="사각형: 둥근 모서리 33">
                  <a:extLst>
                    <a:ext uri="{FF2B5EF4-FFF2-40B4-BE49-F238E27FC236}">
                      <a16:creationId xmlns:a16="http://schemas.microsoft.com/office/drawing/2014/main" id="{72499AAD-06D8-E04E-A0B5-884F9ACBB183}"/>
                    </a:ext>
                  </a:extLst>
                </p:cNvPr>
                <p:cNvSpPr/>
                <p:nvPr/>
              </p:nvSpPr>
              <p:spPr>
                <a:xfrm>
                  <a:off x="813227" y="1807268"/>
                  <a:ext cx="2426083" cy="1023481"/>
                </a:xfrm>
                <a:prstGeom prst="roundRect">
                  <a:avLst>
                    <a:gd name="adj" fmla="val 7953"/>
                  </a:avLst>
                </a:prstGeom>
                <a:noFill/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5B3FB024-3853-F6FF-32CE-4453724EEF41}"/>
                    </a:ext>
                  </a:extLst>
                </p:cNvPr>
                <p:cNvSpPr/>
                <p:nvPr/>
              </p:nvSpPr>
              <p:spPr>
                <a:xfrm>
                  <a:off x="2577373" y="1907952"/>
                  <a:ext cx="514755" cy="6160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C4429650-2265-4258-2EE2-AB0D36B825B8}"/>
                    </a:ext>
                  </a:extLst>
                </p:cNvPr>
                <p:cNvSpPr/>
                <p:nvPr/>
              </p:nvSpPr>
              <p:spPr>
                <a:xfrm>
                  <a:off x="2167033" y="1959469"/>
                  <a:ext cx="514755" cy="61604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9ED16198-2B68-6946-D69B-5966BD2070D5}"/>
                    </a:ext>
                  </a:extLst>
                </p:cNvPr>
                <p:cNvSpPr/>
                <p:nvPr/>
              </p:nvSpPr>
              <p:spPr>
                <a:xfrm>
                  <a:off x="1756693" y="2010987"/>
                  <a:ext cx="514755" cy="61604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23B9AF77-F47A-B4A7-FF50-9D0D85959CF7}"/>
                    </a:ext>
                  </a:extLst>
                </p:cNvPr>
                <p:cNvSpPr/>
                <p:nvPr/>
              </p:nvSpPr>
              <p:spPr>
                <a:xfrm>
                  <a:off x="1346353" y="2062504"/>
                  <a:ext cx="514755" cy="61604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55304403-79E8-55F5-C8F8-79A78A273B0B}"/>
                    </a:ext>
                  </a:extLst>
                </p:cNvPr>
                <p:cNvSpPr/>
                <p:nvPr/>
              </p:nvSpPr>
              <p:spPr>
                <a:xfrm>
                  <a:off x="936013" y="2114021"/>
                  <a:ext cx="514755" cy="61604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FA85DD5-BF07-8A5D-C010-23F9D3226A45}"/>
                    </a:ext>
                  </a:extLst>
                </p:cNvPr>
                <p:cNvSpPr txBox="1"/>
                <p:nvPr/>
              </p:nvSpPr>
              <p:spPr>
                <a:xfrm>
                  <a:off x="935582" y="1622601"/>
                  <a:ext cx="1084269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/>
                    <a:t>닭 </a:t>
                  </a:r>
                  <a:r>
                    <a:rPr lang="en-US" altLang="ko-KR" dirty="0"/>
                    <a:t>(ID: 1)</a:t>
                  </a:r>
                  <a:endParaRPr lang="ko-KR" altLang="en-US" dirty="0"/>
                </a:p>
              </p:txBody>
            </p: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4D4031EB-7FF9-6848-66F0-C16F97CB874C}"/>
                  </a:ext>
                </a:extLst>
              </p:cNvPr>
              <p:cNvGrpSpPr/>
              <p:nvPr/>
            </p:nvGrpSpPr>
            <p:grpSpPr>
              <a:xfrm>
                <a:off x="754861" y="4415143"/>
                <a:ext cx="2426083" cy="1208148"/>
                <a:chOff x="813227" y="1622601"/>
                <a:chExt cx="2426083" cy="1208148"/>
              </a:xfrm>
            </p:grpSpPr>
            <p:sp>
              <p:nvSpPr>
                <p:cNvPr id="44" name="사각형: 둥근 모서리 43">
                  <a:extLst>
                    <a:ext uri="{FF2B5EF4-FFF2-40B4-BE49-F238E27FC236}">
                      <a16:creationId xmlns:a16="http://schemas.microsoft.com/office/drawing/2014/main" id="{E79D7C98-03DC-BA2E-118B-FA38428DA21E}"/>
                    </a:ext>
                  </a:extLst>
                </p:cNvPr>
                <p:cNvSpPr/>
                <p:nvPr/>
              </p:nvSpPr>
              <p:spPr>
                <a:xfrm>
                  <a:off x="813227" y="1807268"/>
                  <a:ext cx="2426083" cy="1023481"/>
                </a:xfrm>
                <a:prstGeom prst="roundRect">
                  <a:avLst>
                    <a:gd name="adj" fmla="val 7953"/>
                  </a:avLst>
                </a:prstGeom>
                <a:noFill/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9DACD77E-473A-09EE-F455-D1389472B9BA}"/>
                    </a:ext>
                  </a:extLst>
                </p:cNvPr>
                <p:cNvSpPr/>
                <p:nvPr/>
              </p:nvSpPr>
              <p:spPr>
                <a:xfrm>
                  <a:off x="2577373" y="1907952"/>
                  <a:ext cx="514755" cy="61604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65254DEB-3422-242E-357F-6DFE42EC4E53}"/>
                    </a:ext>
                  </a:extLst>
                </p:cNvPr>
                <p:cNvSpPr/>
                <p:nvPr/>
              </p:nvSpPr>
              <p:spPr>
                <a:xfrm>
                  <a:off x="2167033" y="1959469"/>
                  <a:ext cx="514755" cy="61604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EDCD9AEE-55AF-90F3-7AD6-8D37D31788AB}"/>
                    </a:ext>
                  </a:extLst>
                </p:cNvPr>
                <p:cNvSpPr/>
                <p:nvPr/>
              </p:nvSpPr>
              <p:spPr>
                <a:xfrm>
                  <a:off x="1756693" y="2010987"/>
                  <a:ext cx="514755" cy="61604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91A016A6-B52E-BF8C-9A4E-E0454FDC6B1B}"/>
                    </a:ext>
                  </a:extLst>
                </p:cNvPr>
                <p:cNvSpPr/>
                <p:nvPr/>
              </p:nvSpPr>
              <p:spPr>
                <a:xfrm>
                  <a:off x="1346353" y="2062504"/>
                  <a:ext cx="514755" cy="61604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B90F6015-3B7D-DE12-720D-FC159C23F5C4}"/>
                    </a:ext>
                  </a:extLst>
                </p:cNvPr>
                <p:cNvSpPr/>
                <p:nvPr/>
              </p:nvSpPr>
              <p:spPr>
                <a:xfrm>
                  <a:off x="936013" y="2114021"/>
                  <a:ext cx="514755" cy="61604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5374342D-3706-F0F4-ED08-17A86E1E0D78}"/>
                    </a:ext>
                  </a:extLst>
                </p:cNvPr>
                <p:cNvSpPr txBox="1"/>
                <p:nvPr/>
              </p:nvSpPr>
              <p:spPr>
                <a:xfrm>
                  <a:off x="935582" y="1622601"/>
                  <a:ext cx="1408327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/>
                    <a:t>기린</a:t>
                  </a:r>
                  <a:r>
                    <a:rPr lang="en-US" altLang="ko-KR" dirty="0"/>
                    <a:t> (ID: 2)</a:t>
                  </a:r>
                  <a:endParaRPr lang="ko-KR" altLang="en-US" dirty="0"/>
                </a:p>
              </p:txBody>
            </p:sp>
          </p:grpSp>
        </p:grp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004A63A6-F59B-DAF6-65E5-3DBADE8571E5}"/>
                </a:ext>
              </a:extLst>
            </p:cNvPr>
            <p:cNvCxnSpPr>
              <a:cxnSpLocks/>
              <a:stCxn id="2" idx="3"/>
              <a:endCxn id="55" idx="2"/>
            </p:cNvCxnSpPr>
            <p:nvPr/>
          </p:nvCxnSpPr>
          <p:spPr>
            <a:xfrm>
              <a:off x="4116497" y="3916640"/>
              <a:ext cx="1630340" cy="1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15F0361-D98E-692F-0962-CB0E7DFC3430}"/>
                </a:ext>
              </a:extLst>
            </p:cNvPr>
            <p:cNvSpPr txBox="1"/>
            <p:nvPr/>
          </p:nvSpPr>
          <p:spPr>
            <a:xfrm>
              <a:off x="4457014" y="3468337"/>
              <a:ext cx="958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① 학습</a:t>
              </a:r>
            </a:p>
          </p:txBody>
        </p:sp>
        <p:grpSp>
          <p:nvGrpSpPr>
            <p:cNvPr id="1030" name="그룹 1029">
              <a:extLst>
                <a:ext uri="{FF2B5EF4-FFF2-40B4-BE49-F238E27FC236}">
                  <a16:creationId xmlns:a16="http://schemas.microsoft.com/office/drawing/2014/main" id="{B4CCAE8D-6A60-6536-26C1-6EB264EFE1F0}"/>
                </a:ext>
              </a:extLst>
            </p:cNvPr>
            <p:cNvGrpSpPr/>
            <p:nvPr/>
          </p:nvGrpSpPr>
          <p:grpSpPr>
            <a:xfrm>
              <a:off x="5746837" y="3071240"/>
              <a:ext cx="1690802" cy="1690802"/>
              <a:chOff x="5338649" y="2845815"/>
              <a:chExt cx="1690802" cy="1690802"/>
            </a:xfrm>
          </p:grpSpPr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77B38532-FFC3-8E0A-F56A-B5C5FA780009}"/>
                  </a:ext>
                </a:extLst>
              </p:cNvPr>
              <p:cNvSpPr/>
              <p:nvPr/>
            </p:nvSpPr>
            <p:spPr>
              <a:xfrm>
                <a:off x="5338649" y="2845815"/>
                <a:ext cx="1690802" cy="169080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684BF184-A942-A102-D6A7-654E7F961A67}"/>
                  </a:ext>
                </a:extLst>
              </p:cNvPr>
              <p:cNvSpPr txBox="1"/>
              <p:nvPr/>
            </p:nvSpPr>
            <p:spPr>
              <a:xfrm>
                <a:off x="5589175" y="3527451"/>
                <a:ext cx="11897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학습 모델</a:t>
                </a:r>
              </a:p>
            </p:txBody>
          </p:sp>
        </p:grpSp>
        <p:grpSp>
          <p:nvGrpSpPr>
            <p:cNvPr id="1043" name="그룹 1042">
              <a:extLst>
                <a:ext uri="{FF2B5EF4-FFF2-40B4-BE49-F238E27FC236}">
                  <a16:creationId xmlns:a16="http://schemas.microsoft.com/office/drawing/2014/main" id="{EBC359E0-8BE1-2813-FA28-2531273A1308}"/>
                </a:ext>
              </a:extLst>
            </p:cNvPr>
            <p:cNvGrpSpPr/>
            <p:nvPr/>
          </p:nvGrpSpPr>
          <p:grpSpPr>
            <a:xfrm>
              <a:off x="8513566" y="1529113"/>
              <a:ext cx="2264818" cy="2206604"/>
              <a:chOff x="8223245" y="1463760"/>
              <a:chExt cx="1860088" cy="1840463"/>
            </a:xfrm>
          </p:grpSpPr>
          <p:sp>
            <p:nvSpPr>
              <p:cNvPr id="1033" name="사각형: 둥근 모서리 1032">
                <a:extLst>
                  <a:ext uri="{FF2B5EF4-FFF2-40B4-BE49-F238E27FC236}">
                    <a16:creationId xmlns:a16="http://schemas.microsoft.com/office/drawing/2014/main" id="{770B0962-4DD1-EB50-46AD-3883456FDC4D}"/>
                  </a:ext>
                </a:extLst>
              </p:cNvPr>
              <p:cNvSpPr/>
              <p:nvPr/>
            </p:nvSpPr>
            <p:spPr>
              <a:xfrm>
                <a:off x="8223245" y="1648426"/>
                <a:ext cx="1860088" cy="1655797"/>
              </a:xfrm>
              <a:prstGeom prst="roundRect">
                <a:avLst>
                  <a:gd name="adj" fmla="val 7953"/>
                </a:avLst>
              </a:prstGeom>
              <a:noFill/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34" name="TextBox 1033">
                <a:extLst>
                  <a:ext uri="{FF2B5EF4-FFF2-40B4-BE49-F238E27FC236}">
                    <a16:creationId xmlns:a16="http://schemas.microsoft.com/office/drawing/2014/main" id="{7248CE5C-7522-7F72-1E51-E0990F617981}"/>
                  </a:ext>
                </a:extLst>
              </p:cNvPr>
              <p:cNvSpPr txBox="1"/>
              <p:nvPr/>
            </p:nvSpPr>
            <p:spPr>
              <a:xfrm>
                <a:off x="8537670" y="1463760"/>
                <a:ext cx="1231237" cy="303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테스트 사진</a:t>
                </a:r>
              </a:p>
            </p:txBody>
          </p:sp>
          <p:sp>
            <p:nvSpPr>
              <p:cNvPr id="1036" name="사각형: 둥근 모서리 1035">
                <a:extLst>
                  <a:ext uri="{FF2B5EF4-FFF2-40B4-BE49-F238E27FC236}">
                    <a16:creationId xmlns:a16="http://schemas.microsoft.com/office/drawing/2014/main" id="{3224BE8F-E706-DCA9-E1F4-E615716F79D5}"/>
                  </a:ext>
                </a:extLst>
              </p:cNvPr>
              <p:cNvSpPr/>
              <p:nvPr/>
            </p:nvSpPr>
            <p:spPr>
              <a:xfrm>
                <a:off x="8463195" y="2036319"/>
                <a:ext cx="1322832" cy="1023481"/>
              </a:xfrm>
              <a:prstGeom prst="roundRect">
                <a:avLst>
                  <a:gd name="adj" fmla="val 7953"/>
                </a:avLst>
              </a:prstGeom>
              <a:noFill/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040" name="직사각형 1039">
                <a:extLst>
                  <a:ext uri="{FF2B5EF4-FFF2-40B4-BE49-F238E27FC236}">
                    <a16:creationId xmlns:a16="http://schemas.microsoft.com/office/drawing/2014/main" id="{E3E0C1EF-4601-AC5A-5A4D-D00E585351CE}"/>
                  </a:ext>
                </a:extLst>
              </p:cNvPr>
              <p:cNvSpPr/>
              <p:nvPr/>
            </p:nvSpPr>
            <p:spPr>
              <a:xfrm>
                <a:off x="9048874" y="2291555"/>
                <a:ext cx="514755" cy="6160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41" name="직사각형 1040">
                <a:extLst>
                  <a:ext uri="{FF2B5EF4-FFF2-40B4-BE49-F238E27FC236}">
                    <a16:creationId xmlns:a16="http://schemas.microsoft.com/office/drawing/2014/main" id="{9FC96F9D-C81C-4D32-8932-3634486D8E74}"/>
                  </a:ext>
                </a:extLst>
              </p:cNvPr>
              <p:cNvSpPr/>
              <p:nvPr/>
            </p:nvSpPr>
            <p:spPr>
              <a:xfrm>
                <a:off x="8638534" y="2343072"/>
                <a:ext cx="514755" cy="6160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42" name="TextBox 1041">
                <a:extLst>
                  <a:ext uri="{FF2B5EF4-FFF2-40B4-BE49-F238E27FC236}">
                    <a16:creationId xmlns:a16="http://schemas.microsoft.com/office/drawing/2014/main" id="{1BD5E9BE-98BC-44D3-EA04-87C8590A4214}"/>
                  </a:ext>
                </a:extLst>
              </p:cNvPr>
              <p:cNvSpPr txBox="1"/>
              <p:nvPr/>
            </p:nvSpPr>
            <p:spPr>
              <a:xfrm>
                <a:off x="8743790" y="1851652"/>
                <a:ext cx="763869" cy="30804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강아지</a:t>
                </a:r>
              </a:p>
            </p:txBody>
          </p:sp>
        </p:grpSp>
        <p:cxnSp>
          <p:nvCxnSpPr>
            <p:cNvPr id="1046" name="연결선: 꺾임 1045">
              <a:extLst>
                <a:ext uri="{FF2B5EF4-FFF2-40B4-BE49-F238E27FC236}">
                  <a16:creationId xmlns:a16="http://schemas.microsoft.com/office/drawing/2014/main" id="{560A6724-1410-7DA4-D966-D094F52A73B6}"/>
                </a:ext>
              </a:extLst>
            </p:cNvPr>
            <p:cNvCxnSpPr>
              <a:cxnSpLocks/>
              <a:stCxn id="1033" idx="1"/>
              <a:endCxn id="55" idx="7"/>
            </p:cNvCxnSpPr>
            <p:nvPr/>
          </p:nvCxnSpPr>
          <p:spPr>
            <a:xfrm rot="10800000" flipV="1">
              <a:off x="7190028" y="2743116"/>
              <a:ext cx="1323539" cy="575735"/>
            </a:xfrm>
            <a:prstGeom prst="bentConnector2">
              <a:avLst/>
            </a:prstGeom>
            <a:ln w="25400">
              <a:solidFill>
                <a:schemeClr val="tx1"/>
              </a:solidFill>
              <a:headEnd type="arrow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9" name="사각형: 둥근 모서리 1048">
              <a:extLst>
                <a:ext uri="{FF2B5EF4-FFF2-40B4-BE49-F238E27FC236}">
                  <a16:creationId xmlns:a16="http://schemas.microsoft.com/office/drawing/2014/main" id="{CE720C1F-F8E5-1921-97CC-F6FB04CD17CE}"/>
                </a:ext>
              </a:extLst>
            </p:cNvPr>
            <p:cNvSpPr/>
            <p:nvPr/>
          </p:nvSpPr>
          <p:spPr>
            <a:xfrm>
              <a:off x="8513566" y="4557505"/>
              <a:ext cx="2461434" cy="1500394"/>
            </a:xfrm>
            <a:prstGeom prst="roundRect">
              <a:avLst>
                <a:gd name="adj" fmla="val 7953"/>
              </a:avLst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0" name="TextBox 1049">
              <a:extLst>
                <a:ext uri="{FF2B5EF4-FFF2-40B4-BE49-F238E27FC236}">
                  <a16:creationId xmlns:a16="http://schemas.microsoft.com/office/drawing/2014/main" id="{FF8C49E8-0425-8852-476F-B5DD7D55A925}"/>
                </a:ext>
              </a:extLst>
            </p:cNvPr>
            <p:cNvSpPr txBox="1"/>
            <p:nvPr/>
          </p:nvSpPr>
          <p:spPr>
            <a:xfrm>
              <a:off x="9201285" y="4313139"/>
              <a:ext cx="1085997" cy="48873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1057" name="연결선: 꺾임 1056">
              <a:extLst>
                <a:ext uri="{FF2B5EF4-FFF2-40B4-BE49-F238E27FC236}">
                  <a16:creationId xmlns:a16="http://schemas.microsoft.com/office/drawing/2014/main" id="{3BA25BA5-E22F-2B8D-7C64-6A89A5B611D5}"/>
                </a:ext>
              </a:extLst>
            </p:cNvPr>
            <p:cNvCxnSpPr>
              <a:cxnSpLocks/>
              <a:stCxn id="1049" idx="1"/>
              <a:endCxn id="55" idx="5"/>
            </p:cNvCxnSpPr>
            <p:nvPr/>
          </p:nvCxnSpPr>
          <p:spPr>
            <a:xfrm rot="10800000">
              <a:off x="7190028" y="4514430"/>
              <a:ext cx="1323539" cy="793272"/>
            </a:xfrm>
            <a:prstGeom prst="bentConnector2">
              <a:avLst/>
            </a:prstGeom>
            <a:ln w="25400">
              <a:solidFill>
                <a:schemeClr val="tx1"/>
              </a:solidFill>
              <a:headEnd type="arrow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92776F7-D63C-11F4-77F8-9EBECD11DE8E}"/>
                </a:ext>
              </a:extLst>
            </p:cNvPr>
            <p:cNvSpPr txBox="1"/>
            <p:nvPr/>
          </p:nvSpPr>
          <p:spPr>
            <a:xfrm>
              <a:off x="7407987" y="2359767"/>
              <a:ext cx="958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② 검증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142B3F1-31A4-C432-0088-BD315970D18D}"/>
                </a:ext>
              </a:extLst>
            </p:cNvPr>
            <p:cNvSpPr txBox="1"/>
            <p:nvPr/>
          </p:nvSpPr>
          <p:spPr>
            <a:xfrm>
              <a:off x="7407987" y="4925919"/>
              <a:ext cx="958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③ 추론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A067119-23F2-4130-7C90-F30F3D657860}"/>
                </a:ext>
              </a:extLst>
            </p:cNvPr>
            <p:cNvGrpSpPr/>
            <p:nvPr/>
          </p:nvGrpSpPr>
          <p:grpSpPr>
            <a:xfrm>
              <a:off x="8869164" y="4707538"/>
              <a:ext cx="1743100" cy="1200329"/>
              <a:chOff x="8869164" y="4829092"/>
              <a:chExt cx="1743100" cy="1200329"/>
            </a:xfrm>
          </p:grpSpPr>
          <p:sp>
            <p:nvSpPr>
              <p:cNvPr id="1055" name="TextBox 1054">
                <a:extLst>
                  <a:ext uri="{FF2B5EF4-FFF2-40B4-BE49-F238E27FC236}">
                    <a16:creationId xmlns:a16="http://schemas.microsoft.com/office/drawing/2014/main" id="{742EF88C-2DAB-21AA-41E6-3F2EDC4A07B6}"/>
                  </a:ext>
                </a:extLst>
              </p:cNvPr>
              <p:cNvSpPr txBox="1"/>
              <p:nvPr/>
            </p:nvSpPr>
            <p:spPr>
              <a:xfrm>
                <a:off x="8869164" y="4829092"/>
                <a:ext cx="119616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0(</a:t>
                </a:r>
                <a:r>
                  <a:rPr lang="ko-KR" altLang="en-US" dirty="0"/>
                  <a:t>강아지</a:t>
                </a:r>
                <a:r>
                  <a:rPr lang="en-US" altLang="ko-KR" dirty="0"/>
                  <a:t>):</a:t>
                </a:r>
              </a:p>
              <a:p>
                <a:r>
                  <a:rPr lang="en-US" altLang="ko-KR" dirty="0"/>
                  <a:t>1(</a:t>
                </a:r>
                <a:r>
                  <a:rPr lang="ko-KR" altLang="en-US" dirty="0"/>
                  <a:t>닭</a:t>
                </a:r>
                <a:r>
                  <a:rPr lang="en-US" altLang="ko-KR" dirty="0"/>
                  <a:t>):</a:t>
                </a:r>
              </a:p>
              <a:p>
                <a:r>
                  <a:rPr lang="en-US" altLang="ko-KR" dirty="0"/>
                  <a:t>2(</a:t>
                </a:r>
                <a:r>
                  <a:rPr lang="ko-KR" altLang="en-US" dirty="0"/>
                  <a:t>기린</a:t>
                </a:r>
                <a:r>
                  <a:rPr lang="en-US" altLang="ko-KR" dirty="0"/>
                  <a:t>):</a:t>
                </a:r>
              </a:p>
              <a:p>
                <a:r>
                  <a:rPr lang="en-US" altLang="ko-KR" dirty="0"/>
                  <a:t>3(</a:t>
                </a:r>
                <a:r>
                  <a:rPr lang="ko-KR" altLang="en-US" dirty="0"/>
                  <a:t>배경</a:t>
                </a:r>
                <a:r>
                  <a:rPr lang="en-US" altLang="ko-KR" dirty="0"/>
                  <a:t>): </a:t>
                </a:r>
                <a:endParaRPr lang="ko-KR" altLang="en-US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7FD3A7-51E3-386C-D630-6588371C99B3}"/>
                  </a:ext>
                </a:extLst>
              </p:cNvPr>
              <p:cNvSpPr txBox="1"/>
              <p:nvPr/>
            </p:nvSpPr>
            <p:spPr>
              <a:xfrm>
                <a:off x="9947233" y="4829092"/>
                <a:ext cx="665031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/>
                  <a:t>70%</a:t>
                </a:r>
              </a:p>
              <a:p>
                <a:r>
                  <a:rPr lang="en-US" altLang="ko-KR" dirty="0"/>
                  <a:t>20%</a:t>
                </a:r>
              </a:p>
              <a:p>
                <a:r>
                  <a:rPr lang="en-US" altLang="ko-KR" dirty="0"/>
                  <a:t>10%</a:t>
                </a:r>
              </a:p>
              <a:p>
                <a:r>
                  <a:rPr lang="en-US" altLang="ko-KR" dirty="0"/>
                  <a:t>0%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17852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50136" y="2028616"/>
            <a:ext cx="849172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0560"/>
              </a:lnSpc>
            </a:pPr>
            <a:r>
              <a:rPr lang="ko-KR" altLang="en-US" sz="8800" dirty="0" err="1"/>
              <a:t>티처블</a:t>
            </a:r>
            <a:r>
              <a:rPr lang="ko-KR" altLang="en-US" sz="8800" dirty="0"/>
              <a:t> 머신</a:t>
            </a:r>
            <a:endParaRPr lang="en-US" altLang="ko-KR" sz="8800" dirty="0"/>
          </a:p>
          <a:p>
            <a:pPr algn="ctr">
              <a:lnSpc>
                <a:spcPts val="10560"/>
              </a:lnSpc>
            </a:pPr>
            <a:r>
              <a:rPr lang="en-US" altLang="ko-KR" sz="8800" dirty="0"/>
              <a:t>(</a:t>
            </a:r>
            <a:r>
              <a:rPr lang="ko-KR" altLang="en-US" sz="8800" dirty="0"/>
              <a:t>이미지 학습</a:t>
            </a:r>
            <a:r>
              <a:rPr lang="en-US" altLang="ko-KR" sz="8800" dirty="0"/>
              <a:t>)</a:t>
            </a:r>
            <a:endParaRPr lang="ko-KR" altLang="en-US" sz="8800" dirty="0"/>
          </a:p>
        </p:txBody>
      </p:sp>
    </p:spTree>
    <p:extLst>
      <p:ext uri="{BB962C8B-B14F-4D97-AF65-F5344CB8AC3E}">
        <p14:creationId xmlns:p14="http://schemas.microsoft.com/office/powerpoint/2010/main" val="44464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9885D-B335-2052-C648-201EFAB53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29">
            <a:extLst>
              <a:ext uri="{FF2B5EF4-FFF2-40B4-BE49-F238E27FC236}">
                <a16:creationId xmlns:a16="http://schemas.microsoft.com/office/drawing/2014/main" id="{50370375-BC65-C84D-CD4A-E453B7984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/>
              <a:t>티처블</a:t>
            </a:r>
            <a:r>
              <a:rPr lang="ko-KR" altLang="en-US" sz="3200" dirty="0"/>
              <a:t> 머신</a:t>
            </a:r>
            <a:r>
              <a:rPr lang="en-US" altLang="ko-KR" sz="3200" dirty="0"/>
              <a:t> - </a:t>
            </a:r>
            <a:r>
              <a:rPr lang="ko-KR" altLang="en-US" dirty="0"/>
              <a:t>시작</a:t>
            </a:r>
            <a:endParaRPr lang="ko-KR" alt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D638E5-4DC6-D317-104F-82B8CE15DB7D}"/>
              </a:ext>
            </a:extLst>
          </p:cNvPr>
          <p:cNvSpPr txBox="1"/>
          <p:nvPr/>
        </p:nvSpPr>
        <p:spPr>
          <a:xfrm>
            <a:off x="879136" y="1523748"/>
            <a:ext cx="9505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티처블</a:t>
            </a:r>
            <a:r>
              <a:rPr lang="ko-KR" altLang="en-US" b="1" dirty="0"/>
              <a:t> 머신</a:t>
            </a:r>
            <a:r>
              <a:rPr lang="en-US" altLang="ko-KR" b="1" dirty="0"/>
              <a:t> </a:t>
            </a:r>
            <a:r>
              <a:rPr lang="ko-KR" altLang="en-US" b="1" dirty="0"/>
              <a:t>홈페이지 접속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https://teachablemachine.withgoogle.com/</a:t>
            </a:r>
            <a:r>
              <a:rPr lang="en-US" altLang="ko-KR" dirty="0"/>
              <a:t>) &gt; </a:t>
            </a:r>
            <a:r>
              <a:rPr lang="en-US" altLang="ko-KR" b="1" dirty="0"/>
              <a:t>[</a:t>
            </a:r>
            <a:r>
              <a:rPr lang="ko-KR" altLang="en-US" b="1" dirty="0"/>
              <a:t>시작하기</a:t>
            </a:r>
            <a:r>
              <a:rPr lang="en-US" altLang="ko-KR" b="1" dirty="0"/>
              <a:t>] </a:t>
            </a:r>
            <a:r>
              <a:rPr lang="ko-KR" altLang="en-US" dirty="0"/>
              <a:t>클릭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D36315-9EF2-57C5-A9D4-577D5C2B6A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079"/>
          <a:stretch/>
        </p:blipFill>
        <p:spPr>
          <a:xfrm>
            <a:off x="879136" y="2198080"/>
            <a:ext cx="10433727" cy="366906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54835BF-EE72-60F2-6710-26841571AF4B}"/>
              </a:ext>
            </a:extLst>
          </p:cNvPr>
          <p:cNvSpPr/>
          <p:nvPr/>
        </p:nvSpPr>
        <p:spPr>
          <a:xfrm>
            <a:off x="1501140" y="2398704"/>
            <a:ext cx="1699260" cy="2667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AE1307-6441-05EB-2DA6-6A06E05FA510}"/>
              </a:ext>
            </a:extLst>
          </p:cNvPr>
          <p:cNvSpPr txBox="1"/>
          <p:nvPr/>
        </p:nvSpPr>
        <p:spPr>
          <a:xfrm>
            <a:off x="3067050" y="206153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9A51CAD-4C51-4EFE-47F8-D47BA11FD33E}"/>
              </a:ext>
            </a:extLst>
          </p:cNvPr>
          <p:cNvSpPr/>
          <p:nvPr/>
        </p:nvSpPr>
        <p:spPr>
          <a:xfrm>
            <a:off x="2929890" y="4875204"/>
            <a:ext cx="1127760" cy="414346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DC15A1-FA8C-DB09-223F-43604F1FFFEB}"/>
              </a:ext>
            </a:extLst>
          </p:cNvPr>
          <p:cNvSpPr txBox="1"/>
          <p:nvPr/>
        </p:nvSpPr>
        <p:spPr>
          <a:xfrm>
            <a:off x="2590800" y="4570204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565332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F22C5-850C-0803-BD57-42C9CDC2E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059355F4-5A14-BE48-662F-8356EABDD9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833"/>
          <a:stretch/>
        </p:blipFill>
        <p:spPr>
          <a:xfrm>
            <a:off x="517515" y="2226909"/>
            <a:ext cx="6405799" cy="3511826"/>
          </a:xfrm>
          <a:prstGeom prst="rect">
            <a:avLst/>
          </a:prstGeom>
        </p:spPr>
      </p:pic>
      <p:sp>
        <p:nvSpPr>
          <p:cNvPr id="30" name="제목 29">
            <a:extLst>
              <a:ext uri="{FF2B5EF4-FFF2-40B4-BE49-F238E27FC236}">
                <a16:creationId xmlns:a16="http://schemas.microsoft.com/office/drawing/2014/main" id="{7CCA68FA-3E6C-80F9-8042-15EE72985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/>
              <a:t>티처블</a:t>
            </a:r>
            <a:r>
              <a:rPr lang="ko-KR" altLang="en-US" sz="3200" dirty="0"/>
              <a:t> 머신 </a:t>
            </a:r>
            <a:r>
              <a:rPr lang="en-US" altLang="ko-KR" sz="3200" dirty="0"/>
              <a:t>- </a:t>
            </a:r>
            <a:r>
              <a:rPr lang="ko-KR" altLang="en-US" sz="3200" dirty="0"/>
              <a:t>모델 선택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87989A-1E41-E020-2388-B5ADB07959A5}"/>
              </a:ext>
            </a:extLst>
          </p:cNvPr>
          <p:cNvSpPr txBox="1"/>
          <p:nvPr/>
        </p:nvSpPr>
        <p:spPr>
          <a:xfrm>
            <a:off x="517515" y="1446246"/>
            <a:ext cx="5355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[</a:t>
            </a:r>
            <a:r>
              <a:rPr lang="ko-KR" altLang="en-US" b="1" dirty="0"/>
              <a:t>이미지 프로젝트</a:t>
            </a:r>
            <a:r>
              <a:rPr lang="en-US" altLang="ko-KR" b="1" dirty="0"/>
              <a:t>]</a:t>
            </a:r>
            <a:r>
              <a:rPr lang="ko-KR" altLang="en-US" b="1" dirty="0"/>
              <a:t> </a:t>
            </a:r>
            <a:r>
              <a:rPr lang="ko-KR" altLang="en-US" dirty="0"/>
              <a:t>클릭 </a:t>
            </a:r>
            <a:r>
              <a:rPr lang="en-US" altLang="ko-KR" dirty="0"/>
              <a:t>&gt; </a:t>
            </a:r>
            <a:r>
              <a:rPr lang="en-US" altLang="ko-KR" b="1" dirty="0"/>
              <a:t>[</a:t>
            </a:r>
            <a:r>
              <a:rPr lang="ko-KR" altLang="en-US" b="1" dirty="0"/>
              <a:t>표준 이미지 모델</a:t>
            </a:r>
            <a:r>
              <a:rPr lang="en-US" altLang="ko-KR" b="1" dirty="0"/>
              <a:t>]</a:t>
            </a:r>
            <a:r>
              <a:rPr lang="ko-KR" altLang="en-US" b="1" dirty="0"/>
              <a:t> </a:t>
            </a:r>
            <a:r>
              <a:rPr lang="ko-KR" altLang="en-US" dirty="0"/>
              <a:t>클릭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72A9A-EEA9-7A33-9FB8-B3F06E5D19D2}"/>
              </a:ext>
            </a:extLst>
          </p:cNvPr>
          <p:cNvSpPr txBox="1"/>
          <p:nvPr/>
        </p:nvSpPr>
        <p:spPr>
          <a:xfrm>
            <a:off x="740682" y="364490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069F3D-4EBF-A528-4799-030D91636DF2}"/>
              </a:ext>
            </a:extLst>
          </p:cNvPr>
          <p:cNvSpPr/>
          <p:nvPr/>
        </p:nvSpPr>
        <p:spPr>
          <a:xfrm>
            <a:off x="1063625" y="3950688"/>
            <a:ext cx="1698625" cy="1748707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7A70ADC-3353-114F-BECD-92931F5DF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456" y="2226908"/>
            <a:ext cx="4679544" cy="175047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F9BF73A-E3CA-AC6E-2CB4-15525E099B20}"/>
              </a:ext>
            </a:extLst>
          </p:cNvPr>
          <p:cNvSpPr/>
          <p:nvPr/>
        </p:nvSpPr>
        <p:spPr>
          <a:xfrm>
            <a:off x="7291977" y="2540313"/>
            <a:ext cx="2194923" cy="1313138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12CD71-17F0-BA24-874E-187A090DEA7E}"/>
              </a:ext>
            </a:extLst>
          </p:cNvPr>
          <p:cNvSpPr txBox="1"/>
          <p:nvPr/>
        </p:nvSpPr>
        <p:spPr>
          <a:xfrm>
            <a:off x="9370672" y="2231712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3419524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B2E1F-4CDB-C94B-ECBC-D973BBED2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29">
            <a:extLst>
              <a:ext uri="{FF2B5EF4-FFF2-40B4-BE49-F238E27FC236}">
                <a16:creationId xmlns:a16="http://schemas.microsoft.com/office/drawing/2014/main" id="{60DF6AB7-A8EA-F32C-0868-2351C0FA6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/>
              <a:t>티처블</a:t>
            </a:r>
            <a:r>
              <a:rPr lang="ko-KR" altLang="en-US" sz="3200" dirty="0"/>
              <a:t> 머신</a:t>
            </a:r>
            <a:r>
              <a:rPr lang="en-US" altLang="ko-KR" sz="3200" dirty="0"/>
              <a:t> - </a:t>
            </a:r>
            <a:r>
              <a:rPr lang="ko-KR" altLang="en-US" sz="3200" dirty="0"/>
              <a:t>데이터 세트</a:t>
            </a:r>
            <a:r>
              <a:rPr lang="en-US" altLang="ko-KR" sz="3200" dirty="0"/>
              <a:t> </a:t>
            </a:r>
            <a:r>
              <a:rPr lang="ko-KR" altLang="en-US" sz="3200" dirty="0"/>
              <a:t>생성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4C9EF5-BD61-3113-2024-086061B84210}"/>
              </a:ext>
            </a:extLst>
          </p:cNvPr>
          <p:cNvSpPr txBox="1"/>
          <p:nvPr/>
        </p:nvSpPr>
        <p:spPr>
          <a:xfrm>
            <a:off x="517515" y="1446246"/>
            <a:ext cx="832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클래스 이름 변경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이미지 샘플 추가 </a:t>
            </a:r>
            <a:r>
              <a:rPr lang="en-US" altLang="ko-KR" b="1" dirty="0"/>
              <a:t>[</a:t>
            </a:r>
            <a:r>
              <a:rPr lang="ko-KR" altLang="en-US" b="1" dirty="0"/>
              <a:t>업로드</a:t>
            </a:r>
            <a:r>
              <a:rPr lang="en-US" altLang="ko-KR" b="1" dirty="0"/>
              <a:t>] </a:t>
            </a:r>
            <a:r>
              <a:rPr lang="ko-KR" altLang="en-US" dirty="0"/>
              <a:t>클릭 </a:t>
            </a:r>
            <a:r>
              <a:rPr lang="en-US" altLang="ko-KR" dirty="0"/>
              <a:t>&gt; </a:t>
            </a:r>
            <a:r>
              <a:rPr lang="ko-KR" altLang="en-US" b="1" dirty="0"/>
              <a:t>학습용 이미지 불러오기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18261BF-9535-334E-E515-64F3591972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52" b="24329"/>
          <a:stretch/>
        </p:blipFill>
        <p:spPr>
          <a:xfrm>
            <a:off x="1050916" y="1906621"/>
            <a:ext cx="5702834" cy="44784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49EB39E-4A22-EDF1-8295-66B3A44DC886}"/>
              </a:ext>
            </a:extLst>
          </p:cNvPr>
          <p:cNvSpPr txBox="1"/>
          <p:nvPr/>
        </p:nvSpPr>
        <p:spPr>
          <a:xfrm>
            <a:off x="1191409" y="34023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B063894-10F0-C0FD-75A1-DCAABDAF58A0}"/>
              </a:ext>
            </a:extLst>
          </p:cNvPr>
          <p:cNvSpPr/>
          <p:nvPr/>
        </p:nvSpPr>
        <p:spPr>
          <a:xfrm>
            <a:off x="1478757" y="3718726"/>
            <a:ext cx="559537" cy="233916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08FE3E-D481-56F4-7CA8-36ABC42F7A2D}"/>
              </a:ext>
            </a:extLst>
          </p:cNvPr>
          <p:cNvSpPr txBox="1"/>
          <p:nvPr/>
        </p:nvSpPr>
        <p:spPr>
          <a:xfrm>
            <a:off x="2280759" y="405195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08F78BC-2914-532C-483E-2EA7BA4EAC27}"/>
              </a:ext>
            </a:extLst>
          </p:cNvPr>
          <p:cNvSpPr/>
          <p:nvPr/>
        </p:nvSpPr>
        <p:spPr>
          <a:xfrm>
            <a:off x="1950136" y="4327661"/>
            <a:ext cx="397404" cy="34935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28C135-A351-6AD3-99C0-0D8A3E40C4EF}"/>
              </a:ext>
            </a:extLst>
          </p:cNvPr>
          <p:cNvSpPr txBox="1"/>
          <p:nvPr/>
        </p:nvSpPr>
        <p:spPr>
          <a:xfrm>
            <a:off x="6975850" y="3570356"/>
            <a:ext cx="5437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&gt;</a:t>
            </a:r>
            <a:endParaRPr lang="ko-KR" altLang="en-US" sz="4000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B6ECB9F-12FC-1847-DA49-C76BFED623BC}"/>
              </a:ext>
            </a:extLst>
          </p:cNvPr>
          <p:cNvGrpSpPr/>
          <p:nvPr/>
        </p:nvGrpSpPr>
        <p:grpSpPr>
          <a:xfrm>
            <a:off x="7741689" y="1942789"/>
            <a:ext cx="3352129" cy="4240545"/>
            <a:chOff x="7208289" y="1942789"/>
            <a:chExt cx="3352129" cy="4240545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249F2F7A-799B-86FB-8F0F-9CAE3780B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61538" y="1974906"/>
              <a:ext cx="2998880" cy="4208428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FE1CC0A-4875-91F0-D318-9A56574004EC}"/>
                </a:ext>
              </a:extLst>
            </p:cNvPr>
            <p:cNvSpPr txBox="1"/>
            <p:nvPr/>
          </p:nvSpPr>
          <p:spPr>
            <a:xfrm>
              <a:off x="7208289" y="194278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①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B87B836-DE36-A10B-A639-EBDC2B009B66}"/>
                </a:ext>
              </a:extLst>
            </p:cNvPr>
            <p:cNvSpPr/>
            <p:nvPr/>
          </p:nvSpPr>
          <p:spPr>
            <a:xfrm>
              <a:off x="7623787" y="2034597"/>
              <a:ext cx="559537" cy="233916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BBFDD9-CE27-C7BA-96C5-37BC80DC9007}"/>
                </a:ext>
              </a:extLst>
            </p:cNvPr>
            <p:cNvSpPr txBox="1"/>
            <p:nvPr/>
          </p:nvSpPr>
          <p:spPr>
            <a:xfrm>
              <a:off x="7208289" y="225466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②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A0E60BF-897A-8DDE-6C8B-2E5709E2E634}"/>
                </a:ext>
              </a:extLst>
            </p:cNvPr>
            <p:cNvSpPr/>
            <p:nvPr/>
          </p:nvSpPr>
          <p:spPr>
            <a:xfrm>
              <a:off x="7623787" y="2349090"/>
              <a:ext cx="2868953" cy="588399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CEBE590-600A-FF4B-3D26-2360E50941D0}"/>
                </a:ext>
              </a:extLst>
            </p:cNvPr>
            <p:cNvSpPr txBox="1"/>
            <p:nvPr/>
          </p:nvSpPr>
          <p:spPr>
            <a:xfrm>
              <a:off x="7208289" y="30023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①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6E32D9C-4D0C-8EB8-CB49-7C42F5D10961}"/>
                </a:ext>
              </a:extLst>
            </p:cNvPr>
            <p:cNvSpPr/>
            <p:nvPr/>
          </p:nvSpPr>
          <p:spPr>
            <a:xfrm>
              <a:off x="7623787" y="3094201"/>
              <a:ext cx="559537" cy="233916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0C964AD-32E1-7719-BBE3-589DB1F33479}"/>
                </a:ext>
              </a:extLst>
            </p:cNvPr>
            <p:cNvSpPr txBox="1"/>
            <p:nvPr/>
          </p:nvSpPr>
          <p:spPr>
            <a:xfrm>
              <a:off x="7208289" y="331427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②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B03E0BC-2534-4E2A-0042-140B3B26B8B3}"/>
                </a:ext>
              </a:extLst>
            </p:cNvPr>
            <p:cNvSpPr/>
            <p:nvPr/>
          </p:nvSpPr>
          <p:spPr>
            <a:xfrm>
              <a:off x="7623787" y="3408694"/>
              <a:ext cx="2868953" cy="588399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98CE6E7-62E8-56BD-CCDC-1CD07E345879}"/>
                </a:ext>
              </a:extLst>
            </p:cNvPr>
            <p:cNvSpPr txBox="1"/>
            <p:nvPr/>
          </p:nvSpPr>
          <p:spPr>
            <a:xfrm>
              <a:off x="7208289" y="405147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①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135F844-B989-5AAC-1441-7AFC9C79B274}"/>
                </a:ext>
              </a:extLst>
            </p:cNvPr>
            <p:cNvSpPr/>
            <p:nvPr/>
          </p:nvSpPr>
          <p:spPr>
            <a:xfrm>
              <a:off x="7623787" y="4143284"/>
              <a:ext cx="559537" cy="233916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558B0CC-8AA7-0BC9-6940-30FF44D1289A}"/>
                </a:ext>
              </a:extLst>
            </p:cNvPr>
            <p:cNvSpPr txBox="1"/>
            <p:nvPr/>
          </p:nvSpPr>
          <p:spPr>
            <a:xfrm>
              <a:off x="7208289" y="436335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②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5CA46EB-4096-DDD0-5908-35614CC911C1}"/>
                </a:ext>
              </a:extLst>
            </p:cNvPr>
            <p:cNvSpPr/>
            <p:nvPr/>
          </p:nvSpPr>
          <p:spPr>
            <a:xfrm>
              <a:off x="7623787" y="4457777"/>
              <a:ext cx="2868953" cy="588399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1E04490-2666-FEF9-D855-EAB3F3EAB417}"/>
                </a:ext>
              </a:extLst>
            </p:cNvPr>
            <p:cNvSpPr txBox="1"/>
            <p:nvPr/>
          </p:nvSpPr>
          <p:spPr>
            <a:xfrm>
              <a:off x="7208289" y="513268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①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291A4F5-A844-76EB-59CD-69ACB11B4395}"/>
                </a:ext>
              </a:extLst>
            </p:cNvPr>
            <p:cNvSpPr/>
            <p:nvPr/>
          </p:nvSpPr>
          <p:spPr>
            <a:xfrm>
              <a:off x="7623787" y="5224488"/>
              <a:ext cx="559537" cy="233916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B40F196-EE6A-BB9C-9663-D264A05466F2}"/>
                </a:ext>
              </a:extLst>
            </p:cNvPr>
            <p:cNvSpPr txBox="1"/>
            <p:nvPr/>
          </p:nvSpPr>
          <p:spPr>
            <a:xfrm>
              <a:off x="7208289" y="544455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②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963132A-F226-BF78-11AD-8552B2EB61DD}"/>
                </a:ext>
              </a:extLst>
            </p:cNvPr>
            <p:cNvSpPr/>
            <p:nvPr/>
          </p:nvSpPr>
          <p:spPr>
            <a:xfrm>
              <a:off x="7623787" y="5538981"/>
              <a:ext cx="2868953" cy="588399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6441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2BDD2-FF0C-CA26-39E6-0C1855D1B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386365F-0161-3585-2066-1D375327A1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29" b="32877"/>
          <a:stretch/>
        </p:blipFill>
        <p:spPr>
          <a:xfrm>
            <a:off x="326959" y="1915940"/>
            <a:ext cx="8880542" cy="4454687"/>
          </a:xfrm>
          <a:prstGeom prst="rect">
            <a:avLst/>
          </a:prstGeom>
        </p:spPr>
      </p:pic>
      <p:sp>
        <p:nvSpPr>
          <p:cNvPr id="30" name="제목 29">
            <a:extLst>
              <a:ext uri="{FF2B5EF4-FFF2-40B4-BE49-F238E27FC236}">
                <a16:creationId xmlns:a16="http://schemas.microsoft.com/office/drawing/2014/main" id="{48EB7E4A-F928-6F6C-39FC-B49776486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/>
              <a:t>티처블</a:t>
            </a:r>
            <a:r>
              <a:rPr lang="ko-KR" altLang="en-US" sz="3200" dirty="0"/>
              <a:t> 머신 </a:t>
            </a:r>
            <a:r>
              <a:rPr lang="en-US" altLang="ko-KR" sz="3200" dirty="0"/>
              <a:t>- </a:t>
            </a:r>
            <a:r>
              <a:rPr lang="ko-KR" altLang="en-US" sz="3200" dirty="0"/>
              <a:t>모델 학습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59B5B6-F07C-6D41-DC4F-2CFCE71E5F7A}"/>
              </a:ext>
            </a:extLst>
          </p:cNvPr>
          <p:cNvSpPr txBox="1"/>
          <p:nvPr/>
        </p:nvSpPr>
        <p:spPr>
          <a:xfrm>
            <a:off x="517515" y="1446246"/>
            <a:ext cx="521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학습 </a:t>
            </a:r>
            <a:r>
              <a:rPr lang="en-US" altLang="ko-KR" b="1" dirty="0"/>
              <a:t>[</a:t>
            </a:r>
            <a:r>
              <a:rPr lang="ko-KR" altLang="en-US" b="1" dirty="0"/>
              <a:t>모델 학습시키기</a:t>
            </a:r>
            <a:r>
              <a:rPr lang="en-US" altLang="ko-KR" b="1" dirty="0"/>
              <a:t>] </a:t>
            </a:r>
            <a:r>
              <a:rPr lang="ko-KR" altLang="en-US" dirty="0"/>
              <a:t>클릭 </a:t>
            </a:r>
            <a:r>
              <a:rPr lang="en-US" altLang="ko-KR" dirty="0"/>
              <a:t>&gt; </a:t>
            </a:r>
            <a:r>
              <a:rPr lang="ko-KR" altLang="en-US" dirty="0"/>
              <a:t>모델 학습 완료됨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98CFFE-2899-78CE-2B3D-A8CD1030274A}"/>
              </a:ext>
            </a:extLst>
          </p:cNvPr>
          <p:cNvSpPr txBox="1"/>
          <p:nvPr/>
        </p:nvSpPr>
        <p:spPr>
          <a:xfrm>
            <a:off x="5183501" y="473288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9A6A244-2643-4442-2D35-C1EC7CE5AFFB}"/>
              </a:ext>
            </a:extLst>
          </p:cNvPr>
          <p:cNvSpPr/>
          <p:nvPr/>
        </p:nvSpPr>
        <p:spPr>
          <a:xfrm>
            <a:off x="5470849" y="5049280"/>
            <a:ext cx="1364926" cy="318058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53C0FE1-1020-B9A4-7DF2-4BD56C1FF495}"/>
              </a:ext>
            </a:extLst>
          </p:cNvPr>
          <p:cNvSpPr txBox="1"/>
          <p:nvPr/>
        </p:nvSpPr>
        <p:spPr>
          <a:xfrm>
            <a:off x="9283639" y="4067341"/>
            <a:ext cx="5437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&gt;</a:t>
            </a:r>
            <a:endParaRPr lang="ko-KR" altLang="en-US" sz="4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F6BCBD-4C5B-C935-7099-7B9E49521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95" y="3549625"/>
            <a:ext cx="2181529" cy="17433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14B1641-9316-5E02-D245-0D925706B068}"/>
              </a:ext>
            </a:extLst>
          </p:cNvPr>
          <p:cNvSpPr txBox="1"/>
          <p:nvPr/>
        </p:nvSpPr>
        <p:spPr>
          <a:xfrm>
            <a:off x="9787604" y="385116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F988F76-6B23-A687-FA3D-F7023E1E9F13}"/>
              </a:ext>
            </a:extLst>
          </p:cNvPr>
          <p:cNvSpPr/>
          <p:nvPr/>
        </p:nvSpPr>
        <p:spPr>
          <a:xfrm>
            <a:off x="10080868" y="4169734"/>
            <a:ext cx="1761088" cy="34935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834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9AFC6-2052-B78D-B837-44BD36FC1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E6F370-3024-D8E8-7FBE-15858CFE1F59}"/>
              </a:ext>
            </a:extLst>
          </p:cNvPr>
          <p:cNvSpPr txBox="1"/>
          <p:nvPr/>
        </p:nvSpPr>
        <p:spPr>
          <a:xfrm>
            <a:off x="1054100" y="2028616"/>
            <a:ext cx="10083800" cy="271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0560"/>
              </a:lnSpc>
            </a:pPr>
            <a:r>
              <a:rPr lang="ko-KR" altLang="en-US" sz="8800" dirty="0" err="1"/>
              <a:t>티처블</a:t>
            </a:r>
            <a:r>
              <a:rPr lang="ko-KR" altLang="en-US" sz="8800" dirty="0"/>
              <a:t> 머신</a:t>
            </a:r>
            <a:endParaRPr lang="en-US" altLang="ko-KR" sz="8800" dirty="0"/>
          </a:p>
          <a:p>
            <a:pPr algn="ctr">
              <a:lnSpc>
                <a:spcPts val="10560"/>
              </a:lnSpc>
            </a:pPr>
            <a:r>
              <a:rPr lang="en-US" altLang="ko-KR" sz="8800" dirty="0"/>
              <a:t>(</a:t>
            </a:r>
            <a:r>
              <a:rPr lang="ko-KR" altLang="en-US" sz="8800" dirty="0"/>
              <a:t>이미지 학습 검증</a:t>
            </a:r>
            <a:r>
              <a:rPr lang="en-US" altLang="ko-KR" sz="8800" dirty="0"/>
              <a:t>)</a:t>
            </a:r>
            <a:endParaRPr lang="ko-KR" altLang="en-US" sz="8800" dirty="0"/>
          </a:p>
        </p:txBody>
      </p:sp>
    </p:spTree>
    <p:extLst>
      <p:ext uri="{BB962C8B-B14F-4D97-AF65-F5344CB8AC3E}">
        <p14:creationId xmlns:p14="http://schemas.microsoft.com/office/powerpoint/2010/main" val="3177846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DD3C3-5D4B-5887-0853-9E257E603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29">
            <a:extLst>
              <a:ext uri="{FF2B5EF4-FFF2-40B4-BE49-F238E27FC236}">
                <a16:creationId xmlns:a16="http://schemas.microsoft.com/office/drawing/2014/main" id="{FF51BA4F-0DEE-2D78-2907-19430A19F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/>
              <a:t>티처블</a:t>
            </a:r>
            <a:r>
              <a:rPr lang="ko-KR" altLang="en-US" sz="3200" dirty="0"/>
              <a:t> 머신</a:t>
            </a:r>
            <a:r>
              <a:rPr lang="en-US" altLang="ko-KR" sz="3200" dirty="0"/>
              <a:t> - </a:t>
            </a:r>
            <a:r>
              <a:rPr lang="ko-KR" altLang="en-US" sz="3200" dirty="0"/>
              <a:t>이미지 학습 검증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A1F0FF-95D7-B321-FE22-234136DEB329}"/>
              </a:ext>
            </a:extLst>
          </p:cNvPr>
          <p:cNvSpPr txBox="1"/>
          <p:nvPr/>
        </p:nvSpPr>
        <p:spPr>
          <a:xfrm>
            <a:off x="517515" y="1446246"/>
            <a:ext cx="7511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입력 </a:t>
            </a:r>
            <a:r>
              <a:rPr lang="en-US" altLang="ko-KR" b="1" dirty="0"/>
              <a:t>[</a:t>
            </a:r>
            <a:r>
              <a:rPr lang="ko-KR" altLang="en-US" b="1" dirty="0"/>
              <a:t>사용</a:t>
            </a:r>
            <a:r>
              <a:rPr lang="en-US" altLang="ko-KR" b="1" dirty="0"/>
              <a:t>]</a:t>
            </a:r>
            <a:r>
              <a:rPr lang="en-US" altLang="ko-KR" dirty="0"/>
              <a:t> </a:t>
            </a:r>
            <a:r>
              <a:rPr lang="ko-KR" altLang="en-US" dirty="0" err="1"/>
              <a:t>토글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b="1" dirty="0"/>
              <a:t>[</a:t>
            </a:r>
            <a:r>
              <a:rPr lang="ko-KR" altLang="en-US" b="1" dirty="0"/>
              <a:t>파일</a:t>
            </a:r>
            <a:r>
              <a:rPr lang="en-US" altLang="ko-KR" b="1" dirty="0"/>
              <a:t>] </a:t>
            </a:r>
            <a:r>
              <a:rPr lang="ko-KR" altLang="en-US" dirty="0"/>
              <a:t>선택 </a:t>
            </a:r>
            <a:r>
              <a:rPr lang="en-US" altLang="ko-KR" dirty="0"/>
              <a:t>&gt; </a:t>
            </a:r>
            <a:r>
              <a:rPr lang="ko-KR" altLang="en-US" b="1" dirty="0"/>
              <a:t>테스트용 이미지 불러오기 </a:t>
            </a:r>
            <a:r>
              <a:rPr lang="en-US" altLang="ko-KR" dirty="0"/>
              <a:t>&gt; </a:t>
            </a:r>
            <a:r>
              <a:rPr lang="ko-KR" altLang="en-US" b="1" dirty="0"/>
              <a:t>결과 확인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BB40B9-5938-A7F5-A76F-B7885E08701B}"/>
              </a:ext>
            </a:extLst>
          </p:cNvPr>
          <p:cNvSpPr txBox="1"/>
          <p:nvPr/>
        </p:nvSpPr>
        <p:spPr>
          <a:xfrm>
            <a:off x="4757103" y="3703706"/>
            <a:ext cx="5437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&gt;</a:t>
            </a:r>
            <a:endParaRPr lang="ko-KR" altLang="en-US" sz="4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738497-9A03-2CBE-2F34-ED9796DDCA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08" t="11667" b="43241"/>
          <a:stretch/>
        </p:blipFill>
        <p:spPr>
          <a:xfrm>
            <a:off x="730193" y="1948927"/>
            <a:ext cx="3571062" cy="44218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544170-7542-EB16-D909-242984053169}"/>
              </a:ext>
            </a:extLst>
          </p:cNvPr>
          <p:cNvSpPr txBox="1"/>
          <p:nvPr/>
        </p:nvSpPr>
        <p:spPr>
          <a:xfrm>
            <a:off x="638825" y="3082834"/>
            <a:ext cx="609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86C6C5-838F-99CA-C7D7-3EBC3319B6A4}"/>
              </a:ext>
            </a:extLst>
          </p:cNvPr>
          <p:cNvSpPr/>
          <p:nvPr/>
        </p:nvSpPr>
        <p:spPr>
          <a:xfrm>
            <a:off x="1019832" y="3322309"/>
            <a:ext cx="2993322" cy="39730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359A4B-1BDB-E272-2B60-D1239E020EF5}"/>
              </a:ext>
            </a:extLst>
          </p:cNvPr>
          <p:cNvSpPr txBox="1"/>
          <p:nvPr/>
        </p:nvSpPr>
        <p:spPr>
          <a:xfrm>
            <a:off x="638825" y="3534946"/>
            <a:ext cx="609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B5BE17-CA33-2282-D4F7-8756C272693B}"/>
              </a:ext>
            </a:extLst>
          </p:cNvPr>
          <p:cNvSpPr/>
          <p:nvPr/>
        </p:nvSpPr>
        <p:spPr>
          <a:xfrm>
            <a:off x="1019832" y="3802391"/>
            <a:ext cx="2980422" cy="1293484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1B6FDAE-B24F-D6D2-F4CC-2D36E1409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689" y="1948927"/>
            <a:ext cx="1555366" cy="44218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AD4925-F17A-4D18-6648-C6CE270CBEDE}"/>
              </a:ext>
            </a:extLst>
          </p:cNvPr>
          <p:cNvSpPr txBox="1"/>
          <p:nvPr/>
        </p:nvSpPr>
        <p:spPr>
          <a:xfrm>
            <a:off x="5321016" y="360584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③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3D40D70-18CA-C01B-6401-A5F4E42CE67B}"/>
              </a:ext>
            </a:extLst>
          </p:cNvPr>
          <p:cNvSpPr/>
          <p:nvPr/>
        </p:nvSpPr>
        <p:spPr>
          <a:xfrm>
            <a:off x="5760897" y="3904278"/>
            <a:ext cx="1546949" cy="2466476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57D5249-1239-FEBE-73C2-1DEBF5BFC67F}"/>
              </a:ext>
            </a:extLst>
          </p:cNvPr>
          <p:cNvGrpSpPr/>
          <p:nvPr/>
        </p:nvGrpSpPr>
        <p:grpSpPr>
          <a:xfrm>
            <a:off x="8029508" y="2650414"/>
            <a:ext cx="3936716" cy="2814470"/>
            <a:chOff x="7616460" y="2597284"/>
            <a:chExt cx="3936716" cy="281447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A7FB9C7-93B3-61CA-07C7-522B9B9E2D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4826"/>
            <a:stretch/>
          </p:blipFill>
          <p:spPr>
            <a:xfrm>
              <a:off x="7620669" y="2597284"/>
              <a:ext cx="3932507" cy="2814470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E7D2051-36B2-ACDD-AE02-8123A807B89E}"/>
                </a:ext>
              </a:extLst>
            </p:cNvPr>
            <p:cNvSpPr/>
            <p:nvPr/>
          </p:nvSpPr>
          <p:spPr>
            <a:xfrm>
              <a:off x="7616460" y="2597284"/>
              <a:ext cx="3932507" cy="2814469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4F624BB-D958-1F11-292B-CC22EE63A01E}"/>
              </a:ext>
            </a:extLst>
          </p:cNvPr>
          <p:cNvCxnSpPr>
            <a:cxnSpLocks/>
          </p:cNvCxnSpPr>
          <p:nvPr/>
        </p:nvCxnSpPr>
        <p:spPr>
          <a:xfrm flipH="1">
            <a:off x="7239000" y="4057648"/>
            <a:ext cx="1005840" cy="1838327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054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30DCD-E09B-34E3-7EB0-4F082191B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29">
            <a:extLst>
              <a:ext uri="{FF2B5EF4-FFF2-40B4-BE49-F238E27FC236}">
                <a16:creationId xmlns:a16="http://schemas.microsoft.com/office/drawing/2014/main" id="{CA832E73-1C2A-C9BB-4DCE-FBC666776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/>
              <a:t>티처블</a:t>
            </a:r>
            <a:r>
              <a:rPr lang="ko-KR" altLang="en-US" sz="3200" dirty="0"/>
              <a:t> 머신</a:t>
            </a:r>
            <a:r>
              <a:rPr lang="en-US" altLang="ko-KR" sz="3200" dirty="0"/>
              <a:t> - </a:t>
            </a:r>
            <a:r>
              <a:rPr lang="ko-KR" altLang="en-US" dirty="0"/>
              <a:t>모델 다운로드</a:t>
            </a:r>
            <a:endParaRPr lang="ko-KR" alt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2537F7-4F26-6A85-9578-4CE38694BEEC}"/>
              </a:ext>
            </a:extLst>
          </p:cNvPr>
          <p:cNvSpPr txBox="1"/>
          <p:nvPr/>
        </p:nvSpPr>
        <p:spPr>
          <a:xfrm>
            <a:off x="517515" y="1446246"/>
            <a:ext cx="8819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[</a:t>
            </a:r>
            <a:r>
              <a:rPr lang="ko-KR" altLang="en-US" b="1" dirty="0"/>
              <a:t>모델 내보내기</a:t>
            </a:r>
            <a:r>
              <a:rPr lang="en-US" altLang="ko-KR" b="1" dirty="0"/>
              <a:t>] </a:t>
            </a:r>
            <a:r>
              <a:rPr lang="ko-KR" altLang="en-US" dirty="0"/>
              <a:t>클릭 </a:t>
            </a:r>
            <a:r>
              <a:rPr lang="en-US" altLang="ko-KR" dirty="0"/>
              <a:t>&gt; </a:t>
            </a:r>
            <a:r>
              <a:rPr lang="en-US" altLang="ko-KR" b="1" dirty="0"/>
              <a:t>[</a:t>
            </a:r>
            <a:r>
              <a:rPr lang="en-US" altLang="ko-KR" b="1" dirty="0" err="1"/>
              <a:t>Tensorflow</a:t>
            </a:r>
            <a:r>
              <a:rPr lang="en-US" altLang="ko-KR" b="1" dirty="0"/>
              <a:t>]  </a:t>
            </a:r>
            <a:r>
              <a:rPr lang="ko-KR" altLang="en-US" dirty="0"/>
              <a:t>클릭 </a:t>
            </a:r>
            <a:r>
              <a:rPr lang="en-US" altLang="ko-KR" dirty="0"/>
              <a:t>&gt; </a:t>
            </a:r>
            <a:r>
              <a:rPr lang="en-US" altLang="ko-KR" b="1" dirty="0"/>
              <a:t>[</a:t>
            </a:r>
            <a:r>
              <a:rPr lang="en-US" altLang="ko-KR" b="1" dirty="0" err="1"/>
              <a:t>Keras</a:t>
            </a:r>
            <a:r>
              <a:rPr lang="en-US" altLang="ko-KR" b="1" dirty="0"/>
              <a:t>] </a:t>
            </a:r>
            <a:r>
              <a:rPr lang="ko-KR" altLang="en-US" dirty="0"/>
              <a:t>클릭 </a:t>
            </a:r>
            <a:r>
              <a:rPr lang="en-US" altLang="ko-KR" dirty="0"/>
              <a:t>&gt; </a:t>
            </a:r>
            <a:r>
              <a:rPr lang="en-US" altLang="ko-KR" b="1" dirty="0"/>
              <a:t>[</a:t>
            </a:r>
            <a:r>
              <a:rPr lang="ko-KR" altLang="en-US" b="1" dirty="0"/>
              <a:t>모델 다운로드 클릭</a:t>
            </a:r>
            <a:r>
              <a:rPr lang="en-US" altLang="ko-KR" b="1" dirty="0"/>
              <a:t>]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7C65B2-CFA1-72FA-07DF-4A1E86587BBC}"/>
              </a:ext>
            </a:extLst>
          </p:cNvPr>
          <p:cNvSpPr txBox="1"/>
          <p:nvPr/>
        </p:nvSpPr>
        <p:spPr>
          <a:xfrm>
            <a:off x="3084131" y="3665410"/>
            <a:ext cx="5437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&gt;</a:t>
            </a:r>
            <a:endParaRPr lang="ko-KR" altLang="en-US" sz="4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5373A37-2FE8-28E9-E779-64CEA2C399DB}"/>
              </a:ext>
            </a:extLst>
          </p:cNvPr>
          <p:cNvGrpSpPr/>
          <p:nvPr/>
        </p:nvGrpSpPr>
        <p:grpSpPr>
          <a:xfrm>
            <a:off x="397626" y="1910507"/>
            <a:ext cx="2662321" cy="4217692"/>
            <a:chOff x="586717" y="1910507"/>
            <a:chExt cx="2662321" cy="421769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71B3B4D-945D-5234-B085-81D9E0F15F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4306"/>
            <a:stretch/>
          </p:blipFill>
          <p:spPr>
            <a:xfrm>
              <a:off x="586717" y="1912855"/>
              <a:ext cx="2662321" cy="421534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8708F7-D2FD-6477-937A-74A29B04568C}"/>
                </a:ext>
              </a:extLst>
            </p:cNvPr>
            <p:cNvSpPr txBox="1"/>
            <p:nvPr/>
          </p:nvSpPr>
          <p:spPr>
            <a:xfrm>
              <a:off x="1020465" y="191050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①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DD2D8C4-8DCF-123E-E7E0-AC18C21B33F9}"/>
                </a:ext>
              </a:extLst>
            </p:cNvPr>
            <p:cNvSpPr/>
            <p:nvPr/>
          </p:nvSpPr>
          <p:spPr>
            <a:xfrm>
              <a:off x="1364400" y="2206043"/>
              <a:ext cx="1709540" cy="313422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B52F0BC-1408-95E0-6E01-6B0E3BA36154}"/>
              </a:ext>
            </a:extLst>
          </p:cNvPr>
          <p:cNvGrpSpPr/>
          <p:nvPr/>
        </p:nvGrpSpPr>
        <p:grpSpPr>
          <a:xfrm>
            <a:off x="3389456" y="2501917"/>
            <a:ext cx="4747085" cy="3034872"/>
            <a:chOff x="3741595" y="1910508"/>
            <a:chExt cx="4747085" cy="303487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D771EC3-022D-191C-15F0-B613487A0F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2588" b="28004"/>
            <a:stretch/>
          </p:blipFill>
          <p:spPr>
            <a:xfrm>
              <a:off x="3977219" y="1910508"/>
              <a:ext cx="4511461" cy="303487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6C8C98-9944-0D5C-0F44-D9E8BDA777F4}"/>
                </a:ext>
              </a:extLst>
            </p:cNvPr>
            <p:cNvSpPr txBox="1"/>
            <p:nvPr/>
          </p:nvSpPr>
          <p:spPr>
            <a:xfrm>
              <a:off x="4897295" y="2067218"/>
              <a:ext cx="415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②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1FD8410-CD86-E231-8B68-B89DCE191196}"/>
                </a:ext>
              </a:extLst>
            </p:cNvPr>
            <p:cNvSpPr/>
            <p:nvPr/>
          </p:nvSpPr>
          <p:spPr>
            <a:xfrm>
              <a:off x="5241230" y="2362754"/>
              <a:ext cx="991639" cy="313422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601DF3-CB07-8F08-AEE2-E5BEE532B167}"/>
                </a:ext>
              </a:extLst>
            </p:cNvPr>
            <p:cNvSpPr txBox="1"/>
            <p:nvPr/>
          </p:nvSpPr>
          <p:spPr>
            <a:xfrm>
              <a:off x="3741595" y="2741516"/>
              <a:ext cx="415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③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09E02CA-15C5-16EE-CF02-544E397E24C1}"/>
                </a:ext>
              </a:extLst>
            </p:cNvPr>
            <p:cNvSpPr/>
            <p:nvPr/>
          </p:nvSpPr>
          <p:spPr>
            <a:xfrm>
              <a:off x="4085530" y="3037052"/>
              <a:ext cx="521395" cy="22049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224506-BE2B-85A2-7BD3-721B8249CEDA}"/>
                </a:ext>
              </a:extLst>
            </p:cNvPr>
            <p:cNvSpPr txBox="1"/>
            <p:nvPr/>
          </p:nvSpPr>
          <p:spPr>
            <a:xfrm>
              <a:off x="5230670" y="2741516"/>
              <a:ext cx="415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④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5389FD2-3738-246C-9D63-D305BC007581}"/>
                </a:ext>
              </a:extLst>
            </p:cNvPr>
            <p:cNvSpPr/>
            <p:nvPr/>
          </p:nvSpPr>
          <p:spPr>
            <a:xfrm>
              <a:off x="5574605" y="3037052"/>
              <a:ext cx="940495" cy="22049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C04744F-36C4-C47A-D192-D97B7733AA35}"/>
              </a:ext>
            </a:extLst>
          </p:cNvPr>
          <p:cNvSpPr txBox="1"/>
          <p:nvPr/>
        </p:nvSpPr>
        <p:spPr>
          <a:xfrm>
            <a:off x="8207252" y="3665410"/>
            <a:ext cx="5437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&gt;</a:t>
            </a:r>
            <a:endParaRPr lang="ko-KR" altLang="en-US" sz="40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CAFBBE9-1BBA-0199-C22E-E9E72951B0AA}"/>
              </a:ext>
            </a:extLst>
          </p:cNvPr>
          <p:cNvGrpSpPr/>
          <p:nvPr/>
        </p:nvGrpSpPr>
        <p:grpSpPr>
          <a:xfrm>
            <a:off x="8466049" y="2933236"/>
            <a:ext cx="3328326" cy="1831446"/>
            <a:chOff x="8466049" y="2834238"/>
            <a:chExt cx="3328326" cy="1831446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439E610-5FC5-8559-07EF-76AA6A950369}"/>
                </a:ext>
              </a:extLst>
            </p:cNvPr>
            <p:cNvGrpSpPr/>
            <p:nvPr/>
          </p:nvGrpSpPr>
          <p:grpSpPr>
            <a:xfrm>
              <a:off x="8466049" y="2834238"/>
              <a:ext cx="3328326" cy="1014721"/>
              <a:chOff x="8655140" y="3367815"/>
              <a:chExt cx="3328326" cy="1014721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9B9E2D-C533-A4BC-1CB0-4FF0B255D69A}"/>
                  </a:ext>
                </a:extLst>
              </p:cNvPr>
              <p:cNvSpPr txBox="1"/>
              <p:nvPr/>
            </p:nvSpPr>
            <p:spPr>
              <a:xfrm>
                <a:off x="8655140" y="3367815"/>
                <a:ext cx="4561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⑤</a:t>
                </a:r>
              </a:p>
            </p:txBody>
          </p: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2679DDF2-F900-7945-DB3B-054440455214}"/>
                  </a:ext>
                </a:extLst>
              </p:cNvPr>
              <p:cNvGrpSpPr/>
              <p:nvPr/>
            </p:nvGrpSpPr>
            <p:grpSpPr>
              <a:xfrm>
                <a:off x="9010794" y="3367815"/>
                <a:ext cx="2972672" cy="1014721"/>
                <a:chOff x="9866534" y="3664237"/>
                <a:chExt cx="2116931" cy="722614"/>
              </a:xfrm>
            </p:grpSpPr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7D9EF53D-D568-163F-D366-4C4A4575FA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2336" r="2338" b="1799"/>
                <a:stretch/>
              </p:blipFill>
              <p:spPr>
                <a:xfrm>
                  <a:off x="9866534" y="3664237"/>
                  <a:ext cx="2116931" cy="722614"/>
                </a:xfrm>
                <a:prstGeom prst="rect">
                  <a:avLst/>
                </a:prstGeom>
              </p:spPr>
            </p:pic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D4822F7F-B625-F5A9-C563-744D0EC5E07C}"/>
                    </a:ext>
                  </a:extLst>
                </p:cNvPr>
                <p:cNvSpPr/>
                <p:nvPr/>
              </p:nvSpPr>
              <p:spPr>
                <a:xfrm>
                  <a:off x="9866534" y="3934927"/>
                  <a:ext cx="2116931" cy="451924"/>
                </a:xfrm>
                <a:prstGeom prst="rect">
                  <a:avLst/>
                </a:prstGeom>
                <a:noFill/>
                <a:ln w="349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4C1F77-C23C-CB3D-E500-A0558DF1E092}"/>
                </a:ext>
              </a:extLst>
            </p:cNvPr>
            <p:cNvSpPr txBox="1"/>
            <p:nvPr/>
          </p:nvSpPr>
          <p:spPr>
            <a:xfrm>
              <a:off x="8821702" y="4019353"/>
              <a:ext cx="20792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/>
                <a:t>keras_model.h5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/>
                <a:t>Labels.txt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74591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5B1D9-F851-DA12-3021-1A4CFAF64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9380D2-C96E-6472-059A-45B7D67C9343}"/>
              </a:ext>
            </a:extLst>
          </p:cNvPr>
          <p:cNvSpPr txBox="1"/>
          <p:nvPr/>
        </p:nvSpPr>
        <p:spPr>
          <a:xfrm>
            <a:off x="2260060" y="2705725"/>
            <a:ext cx="76718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/>
              <a:t>강사 소개</a:t>
            </a:r>
          </a:p>
        </p:txBody>
      </p:sp>
    </p:spTree>
    <p:extLst>
      <p:ext uri="{BB962C8B-B14F-4D97-AF65-F5344CB8AC3E}">
        <p14:creationId xmlns:p14="http://schemas.microsoft.com/office/powerpoint/2010/main" val="3836086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27F90-F7FF-B181-2380-7FAC1738E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4A459B-BB5D-6F65-8223-5B6A21877CFD}"/>
              </a:ext>
            </a:extLst>
          </p:cNvPr>
          <p:cNvSpPr txBox="1"/>
          <p:nvPr/>
        </p:nvSpPr>
        <p:spPr>
          <a:xfrm>
            <a:off x="2057401" y="2028617"/>
            <a:ext cx="80772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/>
              <a:t>스마트 </a:t>
            </a:r>
            <a:r>
              <a:rPr lang="ko-KR" altLang="en-US" sz="8800" dirty="0" err="1"/>
              <a:t>급식기</a:t>
            </a:r>
            <a:endParaRPr lang="en-US" altLang="ko-KR" sz="8800" dirty="0"/>
          </a:p>
          <a:p>
            <a:pPr algn="ctr"/>
            <a:r>
              <a:rPr lang="en-US" altLang="ko-KR" sz="8800" dirty="0"/>
              <a:t>(</a:t>
            </a:r>
            <a:r>
              <a:rPr lang="ko-KR" altLang="en-US" sz="8800" dirty="0"/>
              <a:t>부품</a:t>
            </a:r>
            <a:r>
              <a:rPr lang="en-US" altLang="ko-KR" sz="8800" dirty="0"/>
              <a:t>)</a:t>
            </a:r>
            <a:endParaRPr lang="ko-KR" altLang="en-US" sz="8800" dirty="0"/>
          </a:p>
        </p:txBody>
      </p:sp>
    </p:spTree>
    <p:extLst>
      <p:ext uri="{BB962C8B-B14F-4D97-AF65-F5344CB8AC3E}">
        <p14:creationId xmlns:p14="http://schemas.microsoft.com/office/powerpoint/2010/main" val="2984751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70CEC-545C-CE13-98DF-9BCCB7FC0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29">
            <a:extLst>
              <a:ext uri="{FF2B5EF4-FFF2-40B4-BE49-F238E27FC236}">
                <a16:creationId xmlns:a16="http://schemas.microsoft.com/office/drawing/2014/main" id="{D7DA2889-3A7E-1A8D-94C9-37048B1B5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스마트 </a:t>
            </a:r>
            <a:r>
              <a:rPr lang="ko-KR" altLang="en-US" sz="3200" dirty="0" err="1"/>
              <a:t>급식기</a:t>
            </a:r>
            <a:r>
              <a:rPr lang="ko-KR" altLang="en-US" sz="3200" dirty="0"/>
              <a:t> 코딩 키트 부품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7603BCC-6BA1-112E-B888-06732BEDD303}"/>
              </a:ext>
            </a:extLst>
          </p:cNvPr>
          <p:cNvGrpSpPr/>
          <p:nvPr/>
        </p:nvGrpSpPr>
        <p:grpSpPr>
          <a:xfrm>
            <a:off x="520364" y="1675534"/>
            <a:ext cx="11151273" cy="4158191"/>
            <a:chOff x="520364" y="1675534"/>
            <a:chExt cx="11151273" cy="4158191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AD2091A-4E6B-208E-F740-182737812F40}"/>
                </a:ext>
              </a:extLst>
            </p:cNvPr>
            <p:cNvGrpSpPr/>
            <p:nvPr/>
          </p:nvGrpSpPr>
          <p:grpSpPr>
            <a:xfrm>
              <a:off x="520364" y="1675534"/>
              <a:ext cx="11151273" cy="2526445"/>
              <a:chOff x="520364" y="1853334"/>
              <a:chExt cx="11151273" cy="2526445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A7F1D66D-406F-9FEC-21E0-E63BE48F4A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777" r="18488"/>
              <a:stretch/>
            </p:blipFill>
            <p:spPr>
              <a:xfrm>
                <a:off x="5859506" y="1853334"/>
                <a:ext cx="2210798" cy="2423349"/>
              </a:xfrm>
              <a:prstGeom prst="rect">
                <a:avLst/>
              </a:prstGeom>
            </p:spPr>
          </p:pic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2DC3CF48-DDB9-9AC9-9112-8D97F3EDEE01}"/>
                  </a:ext>
                </a:extLst>
              </p:cNvPr>
              <p:cNvGrpSpPr/>
              <p:nvPr/>
            </p:nvGrpSpPr>
            <p:grpSpPr>
              <a:xfrm>
                <a:off x="520364" y="1968269"/>
                <a:ext cx="11151273" cy="2411510"/>
                <a:chOff x="520364" y="1401220"/>
                <a:chExt cx="11151273" cy="2411510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ED8F81E3-7A02-4D34-C825-B8B3063DFA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253" r="14124"/>
                <a:stretch/>
              </p:blipFill>
              <p:spPr>
                <a:xfrm>
                  <a:off x="9245937" y="1401220"/>
                  <a:ext cx="2425700" cy="2193478"/>
                </a:xfrm>
                <a:prstGeom prst="rect">
                  <a:avLst/>
                </a:prstGeom>
              </p:spPr>
            </p:pic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A8C752F0-C86B-3414-F3CB-04A7DC332C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936" r="14839"/>
                <a:stretch/>
              </p:blipFill>
              <p:spPr>
                <a:xfrm>
                  <a:off x="520364" y="1478150"/>
                  <a:ext cx="1950681" cy="2039618"/>
                </a:xfrm>
                <a:prstGeom prst="rect">
                  <a:avLst/>
                </a:prstGeom>
              </p:spPr>
            </p:pic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8C2BE0EE-9308-7C37-9744-77A177F95B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941" t="31701" r="34629" b="13287"/>
                <a:stretch/>
              </p:blipFill>
              <p:spPr>
                <a:xfrm>
                  <a:off x="2733190" y="1579685"/>
                  <a:ext cx="1950681" cy="1836548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75E85AE-D453-7A3D-9729-54F557618622}"/>
                    </a:ext>
                  </a:extLst>
                </p:cNvPr>
                <p:cNvSpPr txBox="1"/>
                <p:nvPr/>
              </p:nvSpPr>
              <p:spPr>
                <a:xfrm>
                  <a:off x="899083" y="3443398"/>
                  <a:ext cx="119324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dirty="0"/>
                    <a:t>DC </a:t>
                  </a:r>
                  <a:r>
                    <a:rPr lang="ko-KR" altLang="en-US" dirty="0"/>
                    <a:t>모터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B77A746-167E-4286-A1C1-683496099501}"/>
                    </a:ext>
                  </a:extLst>
                </p:cNvPr>
                <p:cNvSpPr txBox="1"/>
                <p:nvPr/>
              </p:nvSpPr>
              <p:spPr>
                <a:xfrm>
                  <a:off x="3111909" y="3443398"/>
                  <a:ext cx="119324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dirty="0"/>
                    <a:t>진동 모터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05E5EA-3943-CA41-A870-7EABC0D414C1}"/>
                    </a:ext>
                  </a:extLst>
                </p:cNvPr>
                <p:cNvSpPr txBox="1"/>
                <p:nvPr/>
              </p:nvSpPr>
              <p:spPr>
                <a:xfrm>
                  <a:off x="6368284" y="3443398"/>
                  <a:ext cx="119324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dirty="0"/>
                    <a:t>OLED</a:t>
                  </a:r>
                  <a:endParaRPr lang="ko-KR" alt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C91C2EC-C5DC-98F6-9266-E8858853EE67}"/>
                    </a:ext>
                  </a:extLst>
                </p:cNvPr>
                <p:cNvSpPr txBox="1"/>
                <p:nvPr/>
              </p:nvSpPr>
              <p:spPr>
                <a:xfrm>
                  <a:off x="9733759" y="3443398"/>
                  <a:ext cx="14500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dirty="0"/>
                    <a:t>초음파 센서</a:t>
                  </a:r>
                </a:p>
              </p:txBody>
            </p:sp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78802F-3C61-8D16-837F-EDA0B525DEC7}"/>
                </a:ext>
              </a:extLst>
            </p:cNvPr>
            <p:cNvSpPr txBox="1"/>
            <p:nvPr/>
          </p:nvSpPr>
          <p:spPr>
            <a:xfrm>
              <a:off x="2066627" y="4548437"/>
              <a:ext cx="8058746" cy="12852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/>
                <a:t>모터의 개념 및 종류</a:t>
              </a:r>
              <a:r>
                <a:rPr lang="en-US" altLang="ko-KR" dirty="0"/>
                <a:t>: </a:t>
              </a:r>
              <a:r>
                <a:rPr lang="en-US" altLang="ko-KR" dirty="0">
                  <a:hlinkClick r:id="rId6"/>
                </a:rPr>
                <a:t>https://blog.naver.com/etboard2484/223362986165</a:t>
              </a:r>
              <a:endParaRPr lang="en-US" altLang="ko-KR" dirty="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dirty="0"/>
                <a:t>OLED</a:t>
              </a:r>
              <a:r>
                <a:rPr lang="ko-KR" altLang="en-US" dirty="0"/>
                <a:t>의 개념</a:t>
              </a:r>
              <a:r>
                <a:rPr lang="en-US" altLang="ko-KR" dirty="0"/>
                <a:t>: </a:t>
              </a:r>
              <a:r>
                <a:rPr lang="en-US" altLang="ko-KR" dirty="0">
                  <a:hlinkClick r:id="rId7"/>
                </a:rPr>
                <a:t>https://blog.naver.com/etboard2484/223167626611</a:t>
              </a:r>
              <a:endParaRPr lang="en-US" altLang="ko-KR" dirty="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/>
                <a:t>초음파 센서의 개념</a:t>
              </a:r>
              <a:r>
                <a:rPr lang="en-US" altLang="ko-KR" dirty="0"/>
                <a:t>: </a:t>
              </a:r>
              <a:r>
                <a:rPr lang="en-US" altLang="ko-KR" dirty="0">
                  <a:hlinkClick r:id="rId8"/>
                </a:rPr>
                <a:t>https://blog.naver.com/etboard2484/223167528046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3885659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764E1-559C-11BB-3D23-5F5257D04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A53FED-B026-3837-6E24-1952F1930824}"/>
              </a:ext>
            </a:extLst>
          </p:cNvPr>
          <p:cNvSpPr txBox="1"/>
          <p:nvPr/>
        </p:nvSpPr>
        <p:spPr>
          <a:xfrm>
            <a:off x="2057401" y="2028617"/>
            <a:ext cx="80772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/>
              <a:t>스마트 </a:t>
            </a:r>
            <a:r>
              <a:rPr lang="ko-KR" altLang="en-US" sz="8800" dirty="0" err="1"/>
              <a:t>급식기</a:t>
            </a:r>
            <a:endParaRPr lang="en-US" altLang="ko-KR" sz="8800" dirty="0"/>
          </a:p>
          <a:p>
            <a:pPr algn="ctr"/>
            <a:r>
              <a:rPr lang="en-US" altLang="ko-KR" sz="8800" dirty="0"/>
              <a:t>(</a:t>
            </a:r>
            <a:r>
              <a:rPr lang="ko-KR" altLang="en-US" sz="8800" dirty="0"/>
              <a:t>프로그램 개요</a:t>
            </a:r>
            <a:r>
              <a:rPr lang="en-US" altLang="ko-KR" sz="8800" dirty="0"/>
              <a:t>)</a:t>
            </a:r>
            <a:endParaRPr lang="ko-KR" altLang="en-US" sz="8800" dirty="0"/>
          </a:p>
        </p:txBody>
      </p:sp>
    </p:spTree>
    <p:extLst>
      <p:ext uri="{BB962C8B-B14F-4D97-AF65-F5344CB8AC3E}">
        <p14:creationId xmlns:p14="http://schemas.microsoft.com/office/powerpoint/2010/main" val="3874715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58A8B-5519-5E5D-4B50-F502E0B3F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29">
            <a:extLst>
              <a:ext uri="{FF2B5EF4-FFF2-40B4-BE49-F238E27FC236}">
                <a16:creationId xmlns:a16="http://schemas.microsoft.com/office/drawing/2014/main" id="{17CF15F7-26D2-782E-19A8-437B2529A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스마트 </a:t>
            </a:r>
            <a:r>
              <a:rPr lang="ko-KR" altLang="en-US" sz="3200" dirty="0" err="1"/>
              <a:t>급식기</a:t>
            </a:r>
            <a:r>
              <a:rPr lang="ko-KR" altLang="en-US" sz="3200" dirty="0"/>
              <a:t> 코딩 키트 </a:t>
            </a:r>
            <a:r>
              <a:rPr lang="en-US" altLang="ko-KR" sz="3200" dirty="0"/>
              <a:t>- </a:t>
            </a:r>
            <a:r>
              <a:rPr lang="ko-KR" altLang="en-US" sz="3200" dirty="0"/>
              <a:t>프로그램 개념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035D67-DC4B-0C7E-EB0A-403E4866A73C}"/>
              </a:ext>
            </a:extLst>
          </p:cNvPr>
          <p:cNvSpPr txBox="1"/>
          <p:nvPr/>
        </p:nvSpPr>
        <p:spPr>
          <a:xfrm>
            <a:off x="7841732" y="6056414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OLED</a:t>
            </a:r>
            <a:endParaRPr lang="ko-KR" altLang="en-US" sz="1400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AE711FA-E3D3-2DBC-BF9D-F93F453A2F53}"/>
              </a:ext>
            </a:extLst>
          </p:cNvPr>
          <p:cNvGrpSpPr/>
          <p:nvPr/>
        </p:nvGrpSpPr>
        <p:grpSpPr>
          <a:xfrm>
            <a:off x="1424478" y="1476612"/>
            <a:ext cx="9343044" cy="4579802"/>
            <a:chOff x="1189921" y="1476612"/>
            <a:chExt cx="9343044" cy="457980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FAF0113-63CB-9CF5-5A9B-26722E9FCA6A}"/>
                </a:ext>
              </a:extLst>
            </p:cNvPr>
            <p:cNvGrpSpPr/>
            <p:nvPr/>
          </p:nvGrpSpPr>
          <p:grpSpPr>
            <a:xfrm>
              <a:off x="1189921" y="1476612"/>
              <a:ext cx="4859834" cy="1255356"/>
              <a:chOff x="449067" y="6114665"/>
              <a:chExt cx="4183808" cy="1080731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511F830-CE41-C26E-82AD-6116E93F825D}"/>
                  </a:ext>
                </a:extLst>
              </p:cNvPr>
              <p:cNvSpPr txBox="1"/>
              <p:nvPr/>
            </p:nvSpPr>
            <p:spPr>
              <a:xfrm>
                <a:off x="738671" y="6930429"/>
                <a:ext cx="622664" cy="26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강아지</a:t>
                </a:r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92070957-E3C3-8294-F4B7-242EBBA33A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9067" y="6171582"/>
                <a:ext cx="890440" cy="648452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EA4D9E53-6B6A-0A88-4694-405927A798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12764" y="6171577"/>
                <a:ext cx="820111" cy="648459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5420412A-E2FF-F64E-1A01-BB40020FD4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631" y="6114665"/>
                <a:ext cx="643058" cy="762288"/>
              </a:xfrm>
              <a:prstGeom prst="rect">
                <a:avLst/>
              </a:prstGeom>
            </p:spPr>
          </p:pic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7B61DA9A-6538-6747-7D10-1B5AE8D2DD1E}"/>
                  </a:ext>
                </a:extLst>
              </p:cNvPr>
              <p:cNvCxnSpPr>
                <a:cxnSpLocks/>
                <a:stCxn id="29" idx="3"/>
                <a:endCxn id="28" idx="1"/>
              </p:cNvCxnSpPr>
              <p:nvPr/>
            </p:nvCxnSpPr>
            <p:spPr>
              <a:xfrm flipV="1">
                <a:off x="2822689" y="6495807"/>
                <a:ext cx="990075" cy="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화살표 연결선 31">
                <a:extLst>
                  <a:ext uri="{FF2B5EF4-FFF2-40B4-BE49-F238E27FC236}">
                    <a16:creationId xmlns:a16="http://schemas.microsoft.com/office/drawing/2014/main" id="{27212309-6C0B-6964-F16A-F4C0487070F0}"/>
                  </a:ext>
                </a:extLst>
              </p:cNvPr>
              <p:cNvCxnSpPr>
                <a:cxnSpLocks/>
                <a:stCxn id="27" idx="3"/>
                <a:endCxn id="29" idx="1"/>
              </p:cNvCxnSpPr>
              <p:nvPr/>
            </p:nvCxnSpPr>
            <p:spPr>
              <a:xfrm>
                <a:off x="1339507" y="6495806"/>
                <a:ext cx="840125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18F5F1-A175-430F-0F36-2FB03C4E7584}"/>
                  </a:ext>
                </a:extLst>
              </p:cNvPr>
              <p:cNvSpPr txBox="1"/>
              <p:nvPr/>
            </p:nvSpPr>
            <p:spPr>
              <a:xfrm>
                <a:off x="2254938" y="6930432"/>
                <a:ext cx="468102" cy="26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err="1"/>
                  <a:t>웹캠</a:t>
                </a:r>
                <a:endParaRPr lang="ko-KR" altLang="en-US" sz="1400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421873B-C2F9-BAEC-7D01-77A6400B6E04}"/>
                  </a:ext>
                </a:extLst>
              </p:cNvPr>
              <p:cNvSpPr txBox="1"/>
              <p:nvPr/>
            </p:nvSpPr>
            <p:spPr>
              <a:xfrm>
                <a:off x="4038085" y="6930428"/>
                <a:ext cx="345281" cy="26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/>
                  <a:t>PC</a:t>
                </a:r>
                <a:endParaRPr lang="ko-KR" altLang="en-US" sz="1400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248F0EE-DA36-17EB-D750-7D15D3365FCC}"/>
                  </a:ext>
                </a:extLst>
              </p:cNvPr>
              <p:cNvSpPr txBox="1"/>
              <p:nvPr/>
            </p:nvSpPr>
            <p:spPr>
              <a:xfrm>
                <a:off x="2763454" y="6615234"/>
                <a:ext cx="985609" cy="26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이미지 촬영</a:t>
                </a:r>
              </a:p>
            </p:txBody>
          </p: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53DC9F4-7905-529D-D763-53A645DA4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3890" y="3535464"/>
              <a:ext cx="1072110" cy="8305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49CA8E9-019F-6364-5562-863B222FEC07}"/>
                </a:ext>
              </a:extLst>
            </p:cNvPr>
            <p:cNvSpPr txBox="1"/>
            <p:nvPr/>
          </p:nvSpPr>
          <p:spPr>
            <a:xfrm>
              <a:off x="4414529" y="2826721"/>
              <a:ext cx="11448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USB</a:t>
              </a:r>
            </a:p>
            <a:p>
              <a:pPr algn="ctr"/>
              <a:r>
                <a:rPr lang="ko-KR" altLang="en-US" sz="1400" dirty="0"/>
                <a:t>시리얼 통신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CEF17B5-7BD8-2246-88F6-EEBE50EABBA7}"/>
                </a:ext>
              </a:extLst>
            </p:cNvPr>
            <p:cNvSpPr txBox="1"/>
            <p:nvPr/>
          </p:nvSpPr>
          <p:spPr>
            <a:xfrm>
              <a:off x="6364642" y="3568776"/>
              <a:ext cx="6864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id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=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879B04-6444-CAD4-7628-8AD9FABC357F}"/>
                </a:ext>
              </a:extLst>
            </p:cNvPr>
            <p:cNvSpPr txBox="1"/>
            <p:nvPr/>
          </p:nvSpPr>
          <p:spPr>
            <a:xfrm>
              <a:off x="8401531" y="4023426"/>
              <a:ext cx="9653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모터 작동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D66C39-0E18-7514-9CD3-09E789B75723}"/>
                </a:ext>
              </a:extLst>
            </p:cNvPr>
            <p:cNvSpPr txBox="1"/>
            <p:nvPr/>
          </p:nvSpPr>
          <p:spPr>
            <a:xfrm>
              <a:off x="6231459" y="5683586"/>
              <a:ext cx="11448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데이터 표시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2ADEA56-D6DB-0977-E198-52175B014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1330" y="3363620"/>
              <a:ext cx="1174196" cy="117419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170AE0F-E16A-C290-3C31-5B4FA54F6DC9}"/>
                </a:ext>
              </a:extLst>
            </p:cNvPr>
            <p:cNvSpPr txBox="1"/>
            <p:nvPr/>
          </p:nvSpPr>
          <p:spPr>
            <a:xfrm>
              <a:off x="7294019" y="4464381"/>
              <a:ext cx="9653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DC </a:t>
              </a:r>
              <a:r>
                <a:rPr lang="ko-KR" altLang="en-US" sz="1400" dirty="0"/>
                <a:t>모터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진동 모터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448408-5BF1-B0D6-B8F8-F9C11735C7AF}"/>
                </a:ext>
              </a:extLst>
            </p:cNvPr>
            <p:cNvSpPr txBox="1"/>
            <p:nvPr/>
          </p:nvSpPr>
          <p:spPr>
            <a:xfrm>
              <a:off x="5083444" y="4464381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/>
                <a:t>이티보드</a:t>
              </a:r>
              <a:endParaRPr lang="ko-KR" altLang="en-US" sz="14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4AE822-9E9A-A20F-9AFE-006F9EB6AF0F}"/>
                </a:ext>
              </a:extLst>
            </p:cNvPr>
            <p:cNvSpPr txBox="1"/>
            <p:nvPr/>
          </p:nvSpPr>
          <p:spPr>
            <a:xfrm>
              <a:off x="9635272" y="4464381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밥그릇</a:t>
              </a: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DBCB6C4-990C-AB2A-DEFA-E87EB968F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0855" y="3591940"/>
              <a:ext cx="1072110" cy="717554"/>
            </a:xfrm>
            <a:prstGeom prst="rect">
              <a:avLst/>
            </a:prstGeom>
          </p:spPr>
        </p:pic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30D8B36C-5A1C-4253-6256-9949E3D75EF8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 flipV="1">
              <a:off x="6234679" y="3950718"/>
              <a:ext cx="956651" cy="650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E5611363-1142-E754-1492-DC9ADFCA90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65526" y="3943970"/>
              <a:ext cx="1095329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AB3B96F5-9F8E-870F-EC40-BADE3B19B3D5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rot="16200000" flipH="1">
              <a:off x="6044853" y="4154788"/>
              <a:ext cx="1639946" cy="1231804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3BCACE27-6979-6050-F14E-F5C8F93D35EF}"/>
                </a:ext>
              </a:extLst>
            </p:cNvPr>
            <p:cNvCxnSpPr>
              <a:cxnSpLocks/>
              <a:stCxn id="8" idx="1"/>
              <a:endCxn id="15" idx="2"/>
            </p:cNvCxnSpPr>
            <p:nvPr/>
          </p:nvCxnSpPr>
          <p:spPr>
            <a:xfrm rot="10800000" flipH="1" flipV="1">
              <a:off x="5023890" y="3950718"/>
              <a:ext cx="510960" cy="821440"/>
            </a:xfrm>
            <a:prstGeom prst="bentConnector4">
              <a:avLst>
                <a:gd name="adj1" fmla="val -44739"/>
                <a:gd name="adj2" fmla="val 127829"/>
              </a:avLst>
            </a:prstGeom>
            <a:ln w="25400">
              <a:solidFill>
                <a:schemeClr val="tx1"/>
              </a:solidFill>
              <a:headEnd type="arrow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DB08324-0812-1D9F-5E22-FFD03CDB1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0728" y="5124912"/>
              <a:ext cx="884798" cy="931502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54BB816-6FFD-FE0F-C710-1E9694CE408E}"/>
                </a:ext>
              </a:extLst>
            </p:cNvPr>
            <p:cNvSpPr txBox="1"/>
            <p:nvPr/>
          </p:nvSpPr>
          <p:spPr>
            <a:xfrm>
              <a:off x="5584489" y="2930005"/>
              <a:ext cx="11448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id: 0, 1, 2, 3</a:t>
              </a:r>
              <a:endParaRPr lang="ko-KR" altLang="en-US" sz="1400" dirty="0"/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ED299449-C64A-570C-81B6-36EA7AFF7FF7}"/>
                </a:ext>
              </a:extLst>
            </p:cNvPr>
            <p:cNvCxnSpPr>
              <a:cxnSpLocks/>
              <a:stCxn id="34" idx="2"/>
              <a:endCxn id="8" idx="0"/>
            </p:cNvCxnSpPr>
            <p:nvPr/>
          </p:nvCxnSpPr>
          <p:spPr>
            <a:xfrm>
              <a:off x="5559394" y="2731963"/>
              <a:ext cx="551" cy="80350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6EA63DB-4488-099D-FC2C-7448C8F6A09B}"/>
                </a:ext>
              </a:extLst>
            </p:cNvPr>
            <p:cNvSpPr txBox="1"/>
            <p:nvPr/>
          </p:nvSpPr>
          <p:spPr>
            <a:xfrm>
              <a:off x="4732602" y="5053670"/>
              <a:ext cx="7377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id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!=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0</a:t>
              </a:r>
            </a:p>
          </p:txBody>
        </p:sp>
      </p:grp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F6D14A93-449B-61EF-78F5-4036EB775D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907285"/>
              </p:ext>
            </p:extLst>
          </p:nvPr>
        </p:nvGraphicFramePr>
        <p:xfrm>
          <a:off x="9695412" y="1313410"/>
          <a:ext cx="1681716" cy="167640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840858">
                  <a:extLst>
                    <a:ext uri="{9D8B030D-6E8A-4147-A177-3AD203B41FA5}">
                      <a16:colId xmlns:a16="http://schemas.microsoft.com/office/drawing/2014/main" val="2762615813"/>
                    </a:ext>
                  </a:extLst>
                </a:gridCol>
                <a:gridCol w="840858">
                  <a:extLst>
                    <a:ext uri="{9D8B030D-6E8A-4147-A177-3AD203B41FA5}">
                      <a16:colId xmlns:a16="http://schemas.microsoft.com/office/drawing/2014/main" val="3540394125"/>
                    </a:ext>
                  </a:extLst>
                </a:gridCol>
              </a:tblGrid>
              <a:tr h="3156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id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4379426"/>
                  </a:ext>
                </a:extLst>
              </a:tr>
              <a:tr h="3156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강아지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519328"/>
                  </a:ext>
                </a:extLst>
              </a:tr>
              <a:tr h="3156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153891"/>
                  </a:ext>
                </a:extLst>
              </a:tr>
              <a:tr h="3156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기린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206599"/>
                  </a:ext>
                </a:extLst>
              </a:tr>
              <a:tr h="3156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배경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07078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6696AB6-6D1C-F93C-E961-591665C25D5E}"/>
              </a:ext>
            </a:extLst>
          </p:cNvPr>
          <p:cNvSpPr txBox="1"/>
          <p:nvPr/>
        </p:nvSpPr>
        <p:spPr>
          <a:xfrm>
            <a:off x="5421797" y="1662132"/>
            <a:ext cx="769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Ai </a:t>
            </a:r>
            <a:r>
              <a:rPr lang="ko-KR" altLang="en-US" sz="1400" dirty="0"/>
              <a:t>추론</a:t>
            </a:r>
          </a:p>
        </p:txBody>
      </p:sp>
    </p:spTree>
    <p:extLst>
      <p:ext uri="{BB962C8B-B14F-4D97-AF65-F5344CB8AC3E}">
        <p14:creationId xmlns:p14="http://schemas.microsoft.com/office/powerpoint/2010/main" val="2882932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C5943-1004-A366-188F-9E958BDA6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29">
            <a:extLst>
              <a:ext uri="{FF2B5EF4-FFF2-40B4-BE49-F238E27FC236}">
                <a16:creationId xmlns:a16="http://schemas.microsoft.com/office/drawing/2014/main" id="{2938343A-5775-6E81-B86F-9AD18B7E8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스마트 </a:t>
            </a:r>
            <a:r>
              <a:rPr lang="ko-KR" altLang="en-US" sz="3200" dirty="0" err="1"/>
              <a:t>급식기</a:t>
            </a:r>
            <a:r>
              <a:rPr lang="ko-KR" altLang="en-US" sz="3200" dirty="0"/>
              <a:t> 코딩 키트 </a:t>
            </a:r>
            <a:r>
              <a:rPr lang="en-US" altLang="ko-KR" sz="3200" dirty="0"/>
              <a:t>-</a:t>
            </a:r>
            <a:r>
              <a:rPr lang="ko-KR" altLang="en-US" sz="3200" dirty="0"/>
              <a:t> </a:t>
            </a:r>
            <a:r>
              <a:rPr lang="ko-KR" altLang="en-US" dirty="0"/>
              <a:t>프로그램 순서도</a:t>
            </a:r>
            <a:endParaRPr lang="ko-KR" altLang="en-US" sz="3200" dirty="0"/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69D6FC43-238F-70D4-9A5D-A72B8003923E}"/>
              </a:ext>
            </a:extLst>
          </p:cNvPr>
          <p:cNvSpPr/>
          <p:nvPr/>
        </p:nvSpPr>
        <p:spPr>
          <a:xfrm>
            <a:off x="4926331" y="1303020"/>
            <a:ext cx="2339340" cy="381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시작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D0471C-3683-2FA0-1EE9-AAD279411962}"/>
              </a:ext>
            </a:extLst>
          </p:cNvPr>
          <p:cNvSpPr/>
          <p:nvPr/>
        </p:nvSpPr>
        <p:spPr>
          <a:xfrm>
            <a:off x="4926331" y="1927860"/>
            <a:ext cx="233934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setup()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D427529-97E8-A9D3-D5B9-C1D6BF0F4475}"/>
              </a:ext>
            </a:extLst>
          </p:cNvPr>
          <p:cNvCxnSpPr>
            <a:cxnSpLocks/>
            <a:stCxn id="94" idx="2"/>
          </p:cNvCxnSpPr>
          <p:nvPr/>
        </p:nvCxnSpPr>
        <p:spPr>
          <a:xfrm flipH="1">
            <a:off x="6096000" y="1684020"/>
            <a:ext cx="1" cy="24384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7804B6C-2BB5-9905-678C-3F40C22E30AD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 flipH="1">
            <a:off x="6096000" y="2308860"/>
            <a:ext cx="1" cy="24384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A898192B-3056-D247-A903-AD28BD8E7998}"/>
              </a:ext>
            </a:extLst>
          </p:cNvPr>
          <p:cNvGrpSpPr/>
          <p:nvPr/>
        </p:nvGrpSpPr>
        <p:grpSpPr>
          <a:xfrm>
            <a:off x="1842951" y="2552700"/>
            <a:ext cx="8506098" cy="3785616"/>
            <a:chOff x="3053443" y="2552700"/>
            <a:chExt cx="8506098" cy="378561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5481FED-1A2E-F9A5-B721-7B0F4A9182BF}"/>
                </a:ext>
              </a:extLst>
            </p:cNvPr>
            <p:cNvSpPr/>
            <p:nvPr/>
          </p:nvSpPr>
          <p:spPr>
            <a:xfrm>
              <a:off x="3053443" y="2552700"/>
              <a:ext cx="8506097" cy="3785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E30D818-BDE0-2750-3A75-72E9720362E8}"/>
                </a:ext>
              </a:extLst>
            </p:cNvPr>
            <p:cNvSpPr/>
            <p:nvPr/>
          </p:nvSpPr>
          <p:spPr>
            <a:xfrm>
              <a:off x="3053443" y="2552700"/>
              <a:ext cx="8506098" cy="2971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</a:rPr>
                <a:t>무한 반복</a:t>
              </a: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7F5C9BF7-CDFB-93A6-4F30-CE71CA618197}"/>
                </a:ext>
              </a:extLst>
            </p:cNvPr>
            <p:cNvGrpSpPr/>
            <p:nvPr/>
          </p:nvGrpSpPr>
          <p:grpSpPr>
            <a:xfrm>
              <a:off x="3384842" y="2849879"/>
              <a:ext cx="7843299" cy="3312095"/>
              <a:chOff x="3550342" y="2849879"/>
              <a:chExt cx="7843299" cy="3312095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4E1F8759-745D-1B0E-1B00-27C79A30BB3C}"/>
                  </a:ext>
                </a:extLst>
              </p:cNvPr>
              <p:cNvSpPr/>
              <p:nvPr/>
            </p:nvSpPr>
            <p:spPr>
              <a:xfrm>
                <a:off x="3550346" y="3337125"/>
                <a:ext cx="2339340" cy="381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ysClr val="windowText" lastClr="000000"/>
                    </a:solidFill>
                  </a:rPr>
                  <a:t>loop()</a:t>
                </a:r>
                <a:endParaRPr lang="ko-KR" altLang="en-US" sz="12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7506E17B-E050-6C16-D1EA-CAE09B186F07}"/>
                  </a:ext>
                </a:extLst>
              </p:cNvPr>
              <p:cNvSpPr/>
              <p:nvPr/>
            </p:nvSpPr>
            <p:spPr>
              <a:xfrm>
                <a:off x="3550345" y="3946636"/>
                <a:ext cx="2339340" cy="381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err="1">
                    <a:solidFill>
                      <a:sysClr val="windowText" lastClr="000000"/>
                    </a:solidFill>
                  </a:rPr>
                  <a:t>ai_process</a:t>
                </a:r>
                <a:r>
                  <a:rPr lang="en-US" altLang="ko-KR" sz="1200" dirty="0">
                    <a:solidFill>
                      <a:sysClr val="windowText" lastClr="000000"/>
                    </a:solidFill>
                  </a:rPr>
                  <a:t>()</a:t>
                </a:r>
                <a:endParaRPr lang="ko-KR" altLang="en-US" sz="1200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14A5615E-FE8C-CB5C-5DD8-049144DEF236}"/>
                  </a:ext>
                </a:extLst>
              </p:cNvPr>
              <p:cNvCxnSpPr>
                <a:cxnSpLocks/>
                <a:stCxn id="5" idx="2"/>
                <a:endCxn id="22" idx="0"/>
              </p:cNvCxnSpPr>
              <p:nvPr/>
            </p:nvCxnSpPr>
            <p:spPr>
              <a:xfrm flipH="1">
                <a:off x="4720015" y="3718125"/>
                <a:ext cx="1" cy="22851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B7648509-4764-DFF7-B492-EF4ADBCD6D26}"/>
                  </a:ext>
                </a:extLst>
              </p:cNvPr>
              <p:cNvSpPr/>
              <p:nvPr/>
            </p:nvSpPr>
            <p:spPr>
              <a:xfrm>
                <a:off x="3550344" y="4562478"/>
                <a:ext cx="2339340" cy="381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err="1">
                    <a:solidFill>
                      <a:sysClr val="windowText" lastClr="000000"/>
                    </a:solidFill>
                  </a:rPr>
                  <a:t>receive_msg</a:t>
                </a:r>
                <a:r>
                  <a:rPr lang="en-US" altLang="ko-KR" sz="1200" dirty="0">
                    <a:solidFill>
                      <a:sysClr val="windowText" lastClr="000000"/>
                    </a:solidFill>
                  </a:rPr>
                  <a:t>()</a:t>
                </a:r>
                <a:endParaRPr lang="ko-KR" altLang="en-US" sz="1200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0DE9D13D-F6AB-5AF1-9DEF-9D4DD03100C5}"/>
                  </a:ext>
                </a:extLst>
              </p:cNvPr>
              <p:cNvCxnSpPr>
                <a:cxnSpLocks/>
                <a:stCxn id="22" idx="2"/>
                <a:endCxn id="25" idx="0"/>
              </p:cNvCxnSpPr>
              <p:nvPr/>
            </p:nvCxnSpPr>
            <p:spPr>
              <a:xfrm flipH="1">
                <a:off x="4720014" y="4327636"/>
                <a:ext cx="1" cy="2348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순서도: 판단 31">
                <a:extLst>
                  <a:ext uri="{FF2B5EF4-FFF2-40B4-BE49-F238E27FC236}">
                    <a16:creationId xmlns:a16="http://schemas.microsoft.com/office/drawing/2014/main" id="{61A17132-7EA6-EFDB-40E4-9066D8991DBD}"/>
                  </a:ext>
                </a:extLst>
              </p:cNvPr>
              <p:cNvSpPr/>
              <p:nvPr/>
            </p:nvSpPr>
            <p:spPr>
              <a:xfrm>
                <a:off x="3550342" y="5182819"/>
                <a:ext cx="2339333" cy="372002"/>
              </a:xfrm>
              <a:prstGeom prst="flowChartDecis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ysClr val="windowText" lastClr="000000"/>
                    </a:solidFill>
                  </a:rPr>
                  <a:t>msg</a:t>
                </a:r>
                <a:r>
                  <a:rPr lang="ko-KR" altLang="en-US" sz="1200" dirty="0">
                    <a:solidFill>
                      <a:sysClr val="windowText" lastClr="000000"/>
                    </a:solidFill>
                  </a:rPr>
                  <a:t>가 </a:t>
                </a:r>
                <a:r>
                  <a:rPr lang="en-US" altLang="ko-KR" sz="1200" dirty="0">
                    <a:solidFill>
                      <a:sysClr val="windowText" lastClr="000000"/>
                    </a:solidFill>
                  </a:rPr>
                  <a:t>0</a:t>
                </a:r>
                <a:r>
                  <a:rPr lang="ko-KR" altLang="en-US" sz="1200" dirty="0">
                    <a:solidFill>
                      <a:sysClr val="windowText" lastClr="000000"/>
                    </a:solidFill>
                  </a:rPr>
                  <a:t>인가</a:t>
                </a:r>
                <a:r>
                  <a:rPr lang="en-US" altLang="ko-KR" sz="1200" dirty="0">
                    <a:solidFill>
                      <a:sysClr val="windowText" lastClr="000000"/>
                    </a:solidFill>
                  </a:rPr>
                  <a:t>?</a:t>
                </a:r>
                <a:endParaRPr lang="ko-KR" altLang="en-US" sz="1200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37A4DC22-6B0D-2F88-CD04-FA0C1D43B657}"/>
                  </a:ext>
                </a:extLst>
              </p:cNvPr>
              <p:cNvCxnSpPr>
                <a:cxnSpLocks/>
                <a:stCxn id="25" idx="2"/>
                <a:endCxn id="32" idx="0"/>
              </p:cNvCxnSpPr>
              <p:nvPr/>
            </p:nvCxnSpPr>
            <p:spPr>
              <a:xfrm flipH="1">
                <a:off x="4720009" y="4943478"/>
                <a:ext cx="5" cy="23934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0D54D31F-1708-4B60-FFF4-455CB7191424}"/>
                  </a:ext>
                </a:extLst>
              </p:cNvPr>
              <p:cNvCxnSpPr>
                <a:cxnSpLocks/>
                <a:stCxn id="22" idx="3"/>
                <a:endCxn id="37" idx="1"/>
              </p:cNvCxnSpPr>
              <p:nvPr/>
            </p:nvCxnSpPr>
            <p:spPr>
              <a:xfrm>
                <a:off x="5889685" y="4137136"/>
                <a:ext cx="412633" cy="471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CF2972AA-A3FC-4B2A-E6BE-02884467AE6A}"/>
                  </a:ext>
                </a:extLst>
              </p:cNvPr>
              <p:cNvSpPr/>
              <p:nvPr/>
            </p:nvSpPr>
            <p:spPr>
              <a:xfrm>
                <a:off x="6302318" y="3951347"/>
                <a:ext cx="2339340" cy="381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ysClr val="windowText" lastClr="000000"/>
                    </a:solidFill>
                  </a:rPr>
                  <a:t>OLED </a:t>
                </a:r>
                <a:r>
                  <a:rPr lang="ko-KR" altLang="en-US" sz="1200" dirty="0">
                    <a:solidFill>
                      <a:sysClr val="windowText" lastClr="000000"/>
                    </a:solidFill>
                  </a:rPr>
                  <a:t>표시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24095901-E681-32F0-33D7-C967BB55742A}"/>
                  </a:ext>
                </a:extLst>
              </p:cNvPr>
              <p:cNvSpPr/>
              <p:nvPr/>
            </p:nvSpPr>
            <p:spPr>
              <a:xfrm>
                <a:off x="9054301" y="5175962"/>
                <a:ext cx="2339340" cy="381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err="1">
                    <a:solidFill>
                      <a:sysClr val="windowText" lastClr="000000"/>
                    </a:solidFill>
                  </a:rPr>
                  <a:t>motor_on</a:t>
                </a:r>
                <a:r>
                  <a:rPr lang="en-US" altLang="ko-KR" sz="1200" dirty="0">
                    <a:solidFill>
                      <a:sysClr val="windowText" lastClr="000000"/>
                    </a:solidFill>
                  </a:rPr>
                  <a:t>()</a:t>
                </a:r>
                <a:endParaRPr lang="ko-KR" altLang="en-US" sz="12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399E80FE-1EFC-53D6-7EEA-A002565DBEDD}"/>
                  </a:ext>
                </a:extLst>
              </p:cNvPr>
              <p:cNvSpPr/>
              <p:nvPr/>
            </p:nvSpPr>
            <p:spPr>
              <a:xfrm>
                <a:off x="9054301" y="5780974"/>
                <a:ext cx="2339340" cy="381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err="1">
                    <a:solidFill>
                      <a:sysClr val="windowText" lastClr="000000"/>
                    </a:solidFill>
                  </a:rPr>
                  <a:t>motor_off</a:t>
                </a:r>
                <a:r>
                  <a:rPr lang="en-US" altLang="ko-KR" sz="1200" dirty="0">
                    <a:solidFill>
                      <a:sysClr val="windowText" lastClr="000000"/>
                    </a:solidFill>
                  </a:rPr>
                  <a:t>()</a:t>
                </a:r>
                <a:endParaRPr lang="ko-KR" altLang="en-US" sz="1200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04EE5B76-A51A-7AE3-CE2F-1B8A3CE1C7DC}"/>
                  </a:ext>
                </a:extLst>
              </p:cNvPr>
              <p:cNvCxnSpPr>
                <a:cxnSpLocks/>
                <a:stCxn id="44" idx="2"/>
                <a:endCxn id="46" idx="0"/>
              </p:cNvCxnSpPr>
              <p:nvPr/>
            </p:nvCxnSpPr>
            <p:spPr>
              <a:xfrm>
                <a:off x="10223971" y="5556962"/>
                <a:ext cx="0" cy="22401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2A36893-785F-366A-F876-60B04756B76B}"/>
                  </a:ext>
                </a:extLst>
              </p:cNvPr>
              <p:cNvSpPr txBox="1"/>
              <p:nvPr/>
            </p:nvSpPr>
            <p:spPr>
              <a:xfrm>
                <a:off x="5889675" y="5111707"/>
                <a:ext cx="32185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ysClr val="windowText" lastClr="000000"/>
                    </a:solidFill>
                  </a:rPr>
                  <a:t>참</a:t>
                </a:r>
              </a:p>
            </p:txBody>
          </p:sp>
          <p:cxnSp>
            <p:nvCxnSpPr>
              <p:cNvPr id="62" name="연결선: 꺾임 61">
                <a:extLst>
                  <a:ext uri="{FF2B5EF4-FFF2-40B4-BE49-F238E27FC236}">
                    <a16:creationId xmlns:a16="http://schemas.microsoft.com/office/drawing/2014/main" id="{25C0F4D7-3916-F562-8FCC-341EED43CBC8}"/>
                  </a:ext>
                </a:extLst>
              </p:cNvPr>
              <p:cNvCxnSpPr>
                <a:cxnSpLocks/>
                <a:stCxn id="4" idx="2"/>
                <a:endCxn id="5" idx="0"/>
              </p:cNvCxnSpPr>
              <p:nvPr/>
            </p:nvCxnSpPr>
            <p:spPr>
              <a:xfrm rot="5400000">
                <a:off x="5769632" y="1800264"/>
                <a:ext cx="487245" cy="2586476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화살표 연결선 71">
                <a:extLst>
                  <a:ext uri="{FF2B5EF4-FFF2-40B4-BE49-F238E27FC236}">
                    <a16:creationId xmlns:a16="http://schemas.microsoft.com/office/drawing/2014/main" id="{91BA215C-B1BF-CB0F-1E96-27B6A1BB4047}"/>
                  </a:ext>
                </a:extLst>
              </p:cNvPr>
              <p:cNvCxnSpPr>
                <a:cxnSpLocks/>
                <a:stCxn id="32" idx="3"/>
                <a:endCxn id="73" idx="1"/>
              </p:cNvCxnSpPr>
              <p:nvPr/>
            </p:nvCxnSpPr>
            <p:spPr>
              <a:xfrm flipV="1">
                <a:off x="5889675" y="5365664"/>
                <a:ext cx="412643" cy="315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4F5E378B-4AC6-144A-D0F4-AB6B8E9F326F}"/>
                  </a:ext>
                </a:extLst>
              </p:cNvPr>
              <p:cNvSpPr/>
              <p:nvPr/>
            </p:nvSpPr>
            <p:spPr>
              <a:xfrm>
                <a:off x="6302318" y="5175164"/>
                <a:ext cx="2339340" cy="381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err="1">
                    <a:solidFill>
                      <a:sysClr val="windowText" lastClr="000000"/>
                    </a:solidFill>
                  </a:rPr>
                  <a:t>food_supply</a:t>
                </a:r>
                <a:r>
                  <a:rPr lang="en-US" altLang="ko-KR" sz="1200" dirty="0">
                    <a:solidFill>
                      <a:sysClr val="windowText" lastClr="000000"/>
                    </a:solidFill>
                  </a:rPr>
                  <a:t>()</a:t>
                </a:r>
                <a:endParaRPr lang="ko-KR" altLang="en-US" sz="1200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77" name="직선 화살표 연결선 76">
                <a:extLst>
                  <a:ext uri="{FF2B5EF4-FFF2-40B4-BE49-F238E27FC236}">
                    <a16:creationId xmlns:a16="http://schemas.microsoft.com/office/drawing/2014/main" id="{7181DC61-9E39-6126-0142-7B870038E1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41658" y="5365664"/>
                <a:ext cx="41264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172884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3B5AF-C115-6896-12F5-4B9CA16AA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9427A6-2BC8-76A4-2E65-ED4EC6675360}"/>
              </a:ext>
            </a:extLst>
          </p:cNvPr>
          <p:cNvSpPr txBox="1"/>
          <p:nvPr/>
        </p:nvSpPr>
        <p:spPr>
          <a:xfrm>
            <a:off x="2057401" y="2028617"/>
            <a:ext cx="80772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/>
              <a:t>스마트 </a:t>
            </a:r>
            <a:r>
              <a:rPr lang="ko-KR" altLang="en-US" sz="8800" dirty="0" err="1"/>
              <a:t>급식기</a:t>
            </a:r>
            <a:endParaRPr lang="en-US" altLang="ko-KR" sz="8800" dirty="0"/>
          </a:p>
          <a:p>
            <a:pPr algn="ctr"/>
            <a:r>
              <a:rPr lang="en-US" altLang="ko-KR" sz="8800" dirty="0"/>
              <a:t>(</a:t>
            </a:r>
            <a:r>
              <a:rPr lang="ko-KR" altLang="en-US" sz="8800" dirty="0"/>
              <a:t>코딩</a:t>
            </a:r>
            <a:r>
              <a:rPr lang="en-US" altLang="ko-KR" sz="8800" dirty="0"/>
              <a:t>)</a:t>
            </a:r>
            <a:endParaRPr lang="ko-KR" altLang="en-US" sz="8800" dirty="0"/>
          </a:p>
        </p:txBody>
      </p:sp>
    </p:spTree>
    <p:extLst>
      <p:ext uri="{BB962C8B-B14F-4D97-AF65-F5344CB8AC3E}">
        <p14:creationId xmlns:p14="http://schemas.microsoft.com/office/powerpoint/2010/main" val="197417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CE4E4-2B24-DF12-7930-4E12B5519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2FC12D1-F48D-1E1B-5927-38441B5C92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380"/>
          <a:stretch/>
        </p:blipFill>
        <p:spPr>
          <a:xfrm>
            <a:off x="407776" y="1653808"/>
            <a:ext cx="11472223" cy="200203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제목 29">
            <a:extLst>
              <a:ext uri="{FF2B5EF4-FFF2-40B4-BE49-F238E27FC236}">
                <a16:creationId xmlns:a16="http://schemas.microsoft.com/office/drawing/2014/main" id="{34D9B79C-F4B0-CDB1-C229-BC89C46D2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프로그램 </a:t>
            </a:r>
            <a:r>
              <a:rPr lang="ko-KR" altLang="en-US" dirty="0" err="1"/>
              <a:t>시작부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85684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3A155-AF76-0C5A-0EA7-B56D5A416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A35A67F-AB0E-03F8-E1BA-C7BA311265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384"/>
          <a:stretch/>
        </p:blipFill>
        <p:spPr>
          <a:xfrm>
            <a:off x="407776" y="1653808"/>
            <a:ext cx="11472223" cy="219429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제목 29">
            <a:extLst>
              <a:ext uri="{FF2B5EF4-FFF2-40B4-BE49-F238E27FC236}">
                <a16:creationId xmlns:a16="http://schemas.microsoft.com/office/drawing/2014/main" id="{68844331-6D25-410E-B40D-F08188CCD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라이브러리 참조</a:t>
            </a:r>
          </a:p>
        </p:txBody>
      </p:sp>
    </p:spTree>
    <p:extLst>
      <p:ext uri="{BB962C8B-B14F-4D97-AF65-F5344CB8AC3E}">
        <p14:creationId xmlns:p14="http://schemas.microsoft.com/office/powerpoint/2010/main" val="1911354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60373-5422-76F8-94E8-F5C65833F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CB9248D-69CD-EF66-AE38-0C5B936CF3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887"/>
          <a:stretch/>
        </p:blipFill>
        <p:spPr>
          <a:xfrm>
            <a:off x="407777" y="1643352"/>
            <a:ext cx="11472223" cy="429443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제목 29">
            <a:extLst>
              <a:ext uri="{FF2B5EF4-FFF2-40B4-BE49-F238E27FC236}">
                <a16:creationId xmlns:a16="http://schemas.microsoft.com/office/drawing/2014/main" id="{6BAB2AC5-B24C-8532-D6D8-4E7F4E250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전역 변수 선언</a:t>
            </a:r>
          </a:p>
        </p:txBody>
      </p:sp>
    </p:spTree>
    <p:extLst>
      <p:ext uri="{BB962C8B-B14F-4D97-AF65-F5344CB8AC3E}">
        <p14:creationId xmlns:p14="http://schemas.microsoft.com/office/powerpoint/2010/main" val="2319022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ECCB7-B6AD-63D2-DC8D-018E97F39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896070B-E279-5C5A-C89F-5260F16D4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795"/>
          <a:stretch/>
        </p:blipFill>
        <p:spPr>
          <a:xfrm>
            <a:off x="407776" y="1643352"/>
            <a:ext cx="11472223" cy="429443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제목 29">
            <a:extLst>
              <a:ext uri="{FF2B5EF4-FFF2-40B4-BE49-F238E27FC236}">
                <a16:creationId xmlns:a16="http://schemas.microsoft.com/office/drawing/2014/main" id="{680D0E47-3BFB-1E49-A6C0-6C00C30C9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setup() </a:t>
            </a:r>
            <a:r>
              <a:rPr lang="ko-KR" altLang="en-US" dirty="0"/>
              <a:t>함수 작성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116803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A5606-2498-5E3C-9E0A-411976246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89124F7E-CDB3-283B-8FD9-598727DA5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81025067" cy="303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61" name="제목 2">
            <a:extLst>
              <a:ext uri="{FF2B5EF4-FFF2-40B4-BE49-F238E27FC236}">
                <a16:creationId xmlns:a16="http://schemas.microsoft.com/office/drawing/2014/main" id="{523DECA4-42E6-5208-1A4B-2CC7400C4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4400" y="226800"/>
            <a:ext cx="10515600" cy="712800"/>
          </a:xfrm>
        </p:spPr>
        <p:txBody>
          <a:bodyPr/>
          <a:lstStyle/>
          <a:p>
            <a:r>
              <a:rPr lang="ko-KR" altLang="en-US" dirty="0"/>
              <a:t>강사 프로필</a:t>
            </a:r>
          </a:p>
        </p:txBody>
      </p:sp>
      <p:graphicFrame>
        <p:nvGraphicFramePr>
          <p:cNvPr id="2" name="내용 개체 틀 3">
            <a:extLst>
              <a:ext uri="{FF2B5EF4-FFF2-40B4-BE49-F238E27FC236}">
                <a16:creationId xmlns:a16="http://schemas.microsoft.com/office/drawing/2014/main" id="{7205B75C-F26A-57FC-88F4-F79C8BDA338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27089" y="1420805"/>
          <a:ext cx="11537822" cy="48322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7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8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16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447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652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1814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ysClr val="windowText" lastClr="000000"/>
                          </a:solidFill>
                        </a:rPr>
                        <a:t>주요</a:t>
                      </a:r>
                      <a:endParaRPr lang="en-US" altLang="ko-KR" sz="2000" b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2000" b="1" dirty="0">
                          <a:solidFill>
                            <a:sysClr val="windowText" lastClr="000000"/>
                          </a:solidFill>
                        </a:rPr>
                        <a:t>경력</a:t>
                      </a:r>
                    </a:p>
                  </a:txBody>
                  <a:tcPr marL="91443" marR="91443" marT="45731" marB="45731"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sz="14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기 관 명</a:t>
                      </a:r>
                      <a:endParaRPr kumimoji="1" lang="ko-KR" sz="20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sz="14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직위</a:t>
                      </a:r>
                      <a:endParaRPr kumimoji="1" lang="ko-KR" sz="20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sz="14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근 무 기 간</a:t>
                      </a:r>
                      <a:endParaRPr kumimoji="1" lang="ko-KR" sz="20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sz="14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주 요 업 무</a:t>
                      </a:r>
                      <a:endParaRPr kumimoji="1" lang="ko-KR" sz="20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710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u="none" strike="noStrike" cap="none" normalizeH="0" baseline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포스코</a:t>
                      </a: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ICT</a:t>
                      </a:r>
                      <a:endParaRPr kumimoji="1" 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과 장</a:t>
                      </a:r>
                      <a:endParaRPr kumimoji="1" 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1994~2002</a:t>
                      </a: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sz="1000" u="none" strike="noStrike" cap="none" normalizeH="0" baseline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포스코</a:t>
                      </a:r>
                      <a:r>
                        <a:rPr kumimoji="1" lang="ko-KR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조업 관리 시스템 </a:t>
                      </a: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PM</a:t>
                      </a:r>
                      <a:endParaRPr kumimoji="1" 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970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국립순천대학교</a:t>
                      </a:r>
                      <a:endParaRPr kumimoji="1" 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겸임교수</a:t>
                      </a:r>
                      <a:endParaRPr kumimoji="1" 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2002~2009</a:t>
                      </a: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시스템</a:t>
                      </a: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kumimoji="1" lang="ko-KR" sz="1000" u="none" strike="noStrike" cap="none" normalizeH="0" baseline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분석및설계</a:t>
                      </a: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, </a:t>
                      </a:r>
                      <a:r>
                        <a:rPr kumimoji="1" lang="ko-KR" sz="1000" u="none" strike="noStrike" cap="none" normalizeH="0" baseline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임베디드</a:t>
                      </a:r>
                      <a:endParaRPr kumimoji="1" lang="en-US" altLang="ko-KR" sz="100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강의 및 연구</a:t>
                      </a:r>
                      <a:endParaRPr kumimoji="1" 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710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한국산업인력공단</a:t>
                      </a:r>
                      <a:endParaRPr kumimoji="1" 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검토위원</a:t>
                      </a:r>
                      <a:endParaRPr kumimoji="1" 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2008~</a:t>
                      </a:r>
                      <a:r>
                        <a:rPr kumimoji="1" lang="ko-KR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현재</a:t>
                      </a:r>
                      <a:endParaRPr kumimoji="1" 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원격 훈련 과정 전문 검토 위원</a:t>
                      </a:r>
                      <a:endParaRPr kumimoji="1" 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710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(</a:t>
                      </a:r>
                      <a:r>
                        <a:rPr kumimoji="1" lang="ko-KR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주</a:t>
                      </a: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)</a:t>
                      </a:r>
                      <a:r>
                        <a:rPr kumimoji="1" lang="ko-KR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한국공학기술연구원</a:t>
                      </a:r>
                      <a:endParaRPr kumimoji="1" 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대표이사</a:t>
                      </a:r>
                      <a:endParaRPr kumimoji="1" 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2008~</a:t>
                      </a:r>
                      <a:r>
                        <a:rPr kumimoji="1" lang="ko-KR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현재</a:t>
                      </a:r>
                      <a:endParaRPr kumimoji="1" 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sz="1000" u="none" strike="noStrike" cap="none" normalizeH="0" baseline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임베디드</a:t>
                      </a:r>
                      <a:r>
                        <a:rPr kumimoji="1" lang="ko-KR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시스템</a:t>
                      </a: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, </a:t>
                      </a:r>
                      <a:r>
                        <a:rPr kumimoji="1" lang="ko-KR" sz="1000" u="none" strike="noStrike" cap="none" normalizeH="0" baseline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교육솔류션</a:t>
                      </a:r>
                      <a:endParaRPr kumimoji="1" 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814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ysClr val="windowText" lastClr="000000"/>
                          </a:solidFill>
                        </a:rPr>
                        <a:t>자격</a:t>
                      </a:r>
                    </a:p>
                  </a:txBody>
                  <a:tcPr marL="91443" marR="91443" marT="45731" marB="45731"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sz="14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자 격 명</a:t>
                      </a:r>
                      <a:endParaRPr kumimoji="1" lang="ko-KR" sz="20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sz="1400" u="none" strike="noStrike" cap="none" normalizeH="0" baseline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취득년도</a:t>
                      </a:r>
                      <a:endParaRPr kumimoji="1" lang="ko-KR" sz="20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sz="14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발급기관</a:t>
                      </a:r>
                      <a:endParaRPr kumimoji="1" lang="ko-KR" sz="20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sz="14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자격증 유형</a:t>
                      </a:r>
                      <a:endParaRPr kumimoji="1" lang="ko-KR" sz="20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710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정보처리기사</a:t>
                      </a:r>
                      <a:endParaRPr kumimoji="1" 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1994</a:t>
                      </a: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산업인력관리공단</a:t>
                      </a:r>
                      <a:endParaRPr kumimoji="1" 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국가 기술 자격증</a:t>
                      </a:r>
                      <a:endParaRPr kumimoji="1" 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3710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이학박사</a:t>
                      </a:r>
                      <a:endParaRPr kumimoji="1" 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2002</a:t>
                      </a: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국립순천대학교</a:t>
                      </a:r>
                      <a:endParaRPr kumimoji="1" 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소프트웨어기술자등급</a:t>
                      </a:r>
                      <a:endParaRPr kumimoji="1" 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3710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특급기술자</a:t>
                      </a:r>
                      <a:endParaRPr kumimoji="1" 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2009</a:t>
                      </a: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한국소프트웨어산업협회</a:t>
                      </a:r>
                      <a:endParaRPr kumimoji="1" 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소프트웨어기술자등급</a:t>
                      </a:r>
                      <a:endParaRPr kumimoji="1" 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3710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sz="1000" u="none" strike="noStrike" cap="none" normalizeH="0" baseline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기술거래사</a:t>
                      </a:r>
                      <a:endParaRPr kumimoji="1" 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2012</a:t>
                      </a: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지식경제부</a:t>
                      </a:r>
                      <a:endParaRPr kumimoji="1" 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특허기술거래</a:t>
                      </a:r>
                      <a:endParaRPr kumimoji="1" 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3710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기술경영사</a:t>
                      </a:r>
                      <a:endParaRPr kumimoji="1" 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2012</a:t>
                      </a: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u="none" strike="noStrike" cap="none" normalizeH="0" baseline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한국기술사업화진흥협회</a:t>
                      </a:r>
                      <a:endParaRPr kumimoji="1" 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기술</a:t>
                      </a: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사업화</a:t>
                      </a:r>
                      <a:endParaRPr kumimoji="1" 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3710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평생교육사</a:t>
                      </a:r>
                      <a:endParaRPr kumimoji="1" 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2013</a:t>
                      </a: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교육부</a:t>
                      </a:r>
                      <a:endParaRPr kumimoji="1" 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평생학습시설</a:t>
                      </a:r>
                      <a:endParaRPr kumimoji="1" 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276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ysClr val="windowText" lastClr="000000"/>
                          </a:solidFill>
                        </a:rPr>
                        <a:t>저서</a:t>
                      </a:r>
                    </a:p>
                  </a:txBody>
                  <a:tcPr marL="91443" marR="91443" marT="45731" marB="45731"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sz="14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저 서 명</a:t>
                      </a:r>
                      <a:endParaRPr kumimoji="1" lang="ko-KR" sz="20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sz="1400" u="none" strike="noStrike" cap="none" normalizeH="0" baseline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출판년도</a:t>
                      </a:r>
                      <a:endParaRPr kumimoji="1" lang="ko-KR" sz="20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sz="14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출판사</a:t>
                      </a:r>
                      <a:endParaRPr kumimoji="1" lang="ko-KR" sz="20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sz="14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저서 내용</a:t>
                      </a:r>
                      <a:endParaRPr kumimoji="1" lang="ko-KR" sz="20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28970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sz="1000" u="none" strike="noStrike" cap="none" normalizeH="0" baseline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실전 비주얼 베이직 프로그래밍 </a:t>
                      </a:r>
                      <a:r>
                        <a:rPr kumimoji="1" lang="en-US" altLang="ko-KR" sz="1000" u="none" strike="noStrike" cap="none" normalizeH="0" baseline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kumimoji="1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2007</a:t>
                      </a:r>
                      <a:endParaRPr kumimoji="1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홍릉과학출판사</a:t>
                      </a:r>
                      <a:endParaRPr kumimoji="1" 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재미있는 프로그램 제작을 중점을</a:t>
                      </a:r>
                      <a:b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kumimoji="1" lang="ko-KR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두어 </a:t>
                      </a:r>
                      <a:r>
                        <a:rPr kumimoji="1" lang="ko-KR" sz="1000" u="none" strike="noStrike" cap="none" normalizeH="0" baseline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비주얼베이직을</a:t>
                      </a:r>
                      <a:r>
                        <a:rPr kumimoji="1" lang="ko-KR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익힘</a:t>
                      </a:r>
                      <a:endParaRPr kumimoji="1" 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28970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MOS 2010 WORD Expert </a:t>
                      </a:r>
                      <a:r>
                        <a:rPr kumimoji="1" lang="ko-KR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외 </a:t>
                      </a: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5</a:t>
                      </a:r>
                      <a:r>
                        <a:rPr kumimoji="1" lang="ko-KR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권</a:t>
                      </a:r>
                      <a:endParaRPr kumimoji="1" 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2010</a:t>
                      </a: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㈜</a:t>
                      </a:r>
                      <a:r>
                        <a:rPr kumimoji="1" lang="ko-KR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한국공학기술연구원</a:t>
                      </a:r>
                      <a:endParaRPr kumimoji="1" 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MOS </a:t>
                      </a:r>
                      <a:r>
                        <a:rPr kumimoji="1" lang="ko-KR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자격증 취득을 위한  시뮬레이션 프로그램 포함</a:t>
                      </a:r>
                      <a:endParaRPr kumimoji="1" 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181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ysClr val="windowText" lastClr="000000"/>
                          </a:solidFill>
                        </a:rPr>
                        <a:t>특허</a:t>
                      </a:r>
                    </a:p>
                  </a:txBody>
                  <a:tcPr marL="91443" marR="91443" marT="45731" marB="45731"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u="none" strike="noStrike" cap="none" normalizeH="0" baseline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특</a:t>
                      </a:r>
                      <a:r>
                        <a:rPr kumimoji="1" lang="ko-KR" altLang="en-US" sz="1400" b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 허 명</a:t>
                      </a:r>
                      <a:endParaRPr kumimoji="1" 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  <a:cs typeface="굴림" pitchFamily="50" charset="-127"/>
                        </a:rPr>
                        <a:t>등록년도</a:t>
                      </a:r>
                      <a:endParaRPr kumimoji="1" 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  <a:cs typeface="굴림" pitchFamily="50" charset="-127"/>
                        </a:rPr>
                        <a:t>기관</a:t>
                      </a:r>
                      <a:endParaRPr kumimoji="1" 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  <a:cs typeface="굴림" pitchFamily="50" charset="-127"/>
                        </a:rPr>
                        <a:t>특허 내용</a:t>
                      </a:r>
                      <a:endParaRPr kumimoji="1" 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1155243"/>
                  </a:ext>
                </a:extLst>
              </a:tr>
              <a:tr h="23371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91443" marR="91443" marT="45731" marB="45731"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인공지능 기반 배수지 수위 제어 시스템 외 </a:t>
                      </a: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5</a:t>
                      </a: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건</a:t>
                      </a:r>
                      <a:endParaRPr kumimoji="1" 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2022</a:t>
                      </a: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ko-KR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㈜</a:t>
                      </a:r>
                      <a:r>
                        <a:rPr kumimoji="1" lang="ko-KR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한국공학기술연구원</a:t>
                      </a:r>
                      <a:endParaRPr kumimoji="1" 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인공지능 기반 배수지 수위 제어 시스템 등</a:t>
                      </a:r>
                      <a:endParaRPr kumimoji="1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굴림" pitchFamily="50" charset="-127"/>
                        <a:ea typeface="굴림" pitchFamily="50" charset="-127"/>
                        <a:cs typeface="굴림" pitchFamily="50" charset="-127"/>
                      </a:endParaRPr>
                    </a:p>
                  </a:txBody>
                  <a:tcPr marL="15001" marR="15001" marT="15005" marB="15005" anchor="ctr" horzOverflow="overflow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46728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2657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5A974-392A-C3EF-114F-058BCC418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29">
            <a:extLst>
              <a:ext uri="{FF2B5EF4-FFF2-40B4-BE49-F238E27FC236}">
                <a16:creationId xmlns:a16="http://schemas.microsoft.com/office/drawing/2014/main" id="{81421F7B-C6FF-8985-4DBB-B67EB6DDD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loop() </a:t>
            </a:r>
            <a:r>
              <a:rPr lang="ko-KR" altLang="en-US" sz="3200" dirty="0"/>
              <a:t>함수 작성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57FCBD-1950-9D74-7754-D213A2DF36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295"/>
          <a:stretch/>
        </p:blipFill>
        <p:spPr>
          <a:xfrm>
            <a:off x="407776" y="1643352"/>
            <a:ext cx="11472223" cy="308104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95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F221F-E251-D54D-D3AD-EED3A3254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7164E79-2623-74D5-8BC1-399C969C8A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338"/>
          <a:stretch/>
        </p:blipFill>
        <p:spPr>
          <a:xfrm>
            <a:off x="407775" y="1643352"/>
            <a:ext cx="11472223" cy="440084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제목 29">
            <a:extLst>
              <a:ext uri="{FF2B5EF4-FFF2-40B4-BE49-F238E27FC236}">
                <a16:creationId xmlns:a16="http://schemas.microsoft.com/office/drawing/2014/main" id="{C6C80861-D9B7-DF78-29D0-87DBD5832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ai_process</a:t>
            </a:r>
            <a:r>
              <a:rPr lang="en-US" altLang="ko-KR" sz="3200" dirty="0"/>
              <a:t>() </a:t>
            </a:r>
            <a:r>
              <a:rPr lang="ko-KR" altLang="en-US" sz="3200" dirty="0"/>
              <a:t>함수 작성</a:t>
            </a:r>
            <a:r>
              <a:rPr lang="en-US" altLang="ko-KR" sz="3200" dirty="0"/>
              <a:t>(1)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151075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1B418-5E45-AFAD-44C7-8BFA2757C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29">
            <a:extLst>
              <a:ext uri="{FF2B5EF4-FFF2-40B4-BE49-F238E27FC236}">
                <a16:creationId xmlns:a16="http://schemas.microsoft.com/office/drawing/2014/main" id="{5D7C36F5-40E4-51EB-27A7-6ED97494E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ai_process</a:t>
            </a:r>
            <a:r>
              <a:rPr lang="en-US" altLang="ko-KR" sz="3200" dirty="0"/>
              <a:t>() </a:t>
            </a:r>
            <a:r>
              <a:rPr lang="ko-KR" altLang="en-US" sz="3200" dirty="0"/>
              <a:t>함수 작성</a:t>
            </a:r>
            <a:r>
              <a:rPr lang="en-US" altLang="ko-KR" sz="3200" dirty="0"/>
              <a:t>(2)</a:t>
            </a:r>
            <a:endParaRPr lang="ko-KR" altLang="en-US" sz="3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D2BB48-C11B-A9F5-AC6F-D8C7FF1FBB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199"/>
          <a:stretch/>
        </p:blipFill>
        <p:spPr>
          <a:xfrm>
            <a:off x="407775" y="1643352"/>
            <a:ext cx="11472223" cy="98373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23926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31951-4544-E2C9-3B27-039926C17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29">
            <a:extLst>
              <a:ext uri="{FF2B5EF4-FFF2-40B4-BE49-F238E27FC236}">
                <a16:creationId xmlns:a16="http://schemas.microsoft.com/office/drawing/2014/main" id="{4C8A8DBA-363B-8DCF-CE4F-A2F8B988F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food_supply</a:t>
            </a:r>
            <a:r>
              <a:rPr lang="en-US" altLang="ko-KR" sz="3200" dirty="0"/>
              <a:t>() </a:t>
            </a:r>
            <a:r>
              <a:rPr lang="ko-KR" altLang="en-US" sz="3200" dirty="0"/>
              <a:t>함수 작성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51EC50-C5E3-5BF1-3A41-E3BAD7A47A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103"/>
          <a:stretch/>
        </p:blipFill>
        <p:spPr>
          <a:xfrm>
            <a:off x="407775" y="1692043"/>
            <a:ext cx="11472223" cy="360567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63677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D8526-04D5-FEEC-EECB-1C370743A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29">
            <a:extLst>
              <a:ext uri="{FF2B5EF4-FFF2-40B4-BE49-F238E27FC236}">
                <a16:creationId xmlns:a16="http://schemas.microsoft.com/office/drawing/2014/main" id="{A082E37B-381A-055C-E61C-45AB83FC2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motor_on</a:t>
            </a:r>
            <a:r>
              <a:rPr lang="en-US" altLang="ko-KR" sz="3200" dirty="0"/>
              <a:t>() </a:t>
            </a:r>
            <a:r>
              <a:rPr lang="ko-KR" altLang="en-US" sz="3200" dirty="0"/>
              <a:t>함수 작성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5BF02B-94B2-3DF0-44C8-10633F7A86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27966"/>
          <a:stretch/>
        </p:blipFill>
        <p:spPr>
          <a:xfrm>
            <a:off x="407776" y="1692043"/>
            <a:ext cx="11472223" cy="253161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19698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DC97F-37D5-4400-40BB-118E77108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29">
            <a:extLst>
              <a:ext uri="{FF2B5EF4-FFF2-40B4-BE49-F238E27FC236}">
                <a16:creationId xmlns:a16="http://schemas.microsoft.com/office/drawing/2014/main" id="{2F3AE248-8EFE-C801-CF89-86407EDFB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motor_off</a:t>
            </a:r>
            <a:r>
              <a:rPr lang="en-US" altLang="ko-KR" sz="3200" dirty="0"/>
              <a:t>() </a:t>
            </a:r>
            <a:r>
              <a:rPr lang="ko-KR" altLang="en-US" sz="3200" dirty="0"/>
              <a:t>함수 작성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7928FF-61B9-88BA-C774-B20D62605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954"/>
          <a:stretch/>
        </p:blipFill>
        <p:spPr>
          <a:xfrm>
            <a:off x="407777" y="1692043"/>
            <a:ext cx="11486268" cy="25171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79149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0BF78-95C3-91EC-D875-6A8971BE8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2E11FA-587A-0FED-1A1C-10AB30198236}"/>
              </a:ext>
            </a:extLst>
          </p:cNvPr>
          <p:cNvSpPr txBox="1"/>
          <p:nvPr/>
        </p:nvSpPr>
        <p:spPr>
          <a:xfrm>
            <a:off x="2057400" y="2705725"/>
            <a:ext cx="8077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/>
              <a:t>참고 자료</a:t>
            </a:r>
          </a:p>
        </p:txBody>
      </p:sp>
    </p:spTree>
    <p:extLst>
      <p:ext uri="{BB962C8B-B14F-4D97-AF65-F5344CB8AC3E}">
        <p14:creationId xmlns:p14="http://schemas.microsoft.com/office/powerpoint/2010/main" val="1467122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F214EE4-61BB-3FDA-A291-B303E5E90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681B6A-C75A-6B2D-1B9E-1397D0949ADA}"/>
              </a:ext>
            </a:extLst>
          </p:cNvPr>
          <p:cNvSpPr txBox="1"/>
          <p:nvPr/>
        </p:nvSpPr>
        <p:spPr>
          <a:xfrm>
            <a:off x="42228" y="1203168"/>
            <a:ext cx="12107545" cy="5144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이티보드</a:t>
            </a:r>
            <a:r>
              <a:rPr lang="ko-KR" altLang="en-US" dirty="0"/>
              <a:t> 홈페이지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http://et.ketri.re.kr</a:t>
            </a:r>
            <a:endParaRPr lang="en-US" altLang="ko-KR" dirty="0"/>
          </a:p>
          <a:p>
            <a:pPr marL="285750" indent="-28575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이티보드</a:t>
            </a:r>
            <a:r>
              <a:rPr lang="ko-KR" altLang="en-US" dirty="0"/>
              <a:t> 소개서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http://oapass.com/pub/ketri/2024/ETboard_brochure.pdf</a:t>
            </a:r>
            <a:endParaRPr lang="en-US" altLang="ko-KR" dirty="0"/>
          </a:p>
          <a:p>
            <a:pPr marL="285750" indent="-28575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이티보드</a:t>
            </a:r>
            <a:r>
              <a:rPr lang="ko-KR" altLang="en-US" dirty="0"/>
              <a:t> </a:t>
            </a:r>
            <a:r>
              <a:rPr lang="en-US" altLang="ko-KR" dirty="0"/>
              <a:t>SW </a:t>
            </a:r>
            <a:r>
              <a:rPr lang="ko-KR" altLang="en-US" dirty="0"/>
              <a:t>교육 제안서</a:t>
            </a:r>
            <a:r>
              <a:rPr lang="en-US" altLang="ko-KR" dirty="0"/>
              <a:t>: </a:t>
            </a:r>
            <a:r>
              <a:rPr lang="en-US" altLang="ko-KR" dirty="0">
                <a:hlinkClick r:id="rId4"/>
              </a:rPr>
              <a:t>http://oapass.com/pub/ketri/2024/ETboard_SW_training_proposal.pdf</a:t>
            </a:r>
            <a:endParaRPr lang="en-US" altLang="ko-KR" dirty="0"/>
          </a:p>
          <a:p>
            <a:pPr marL="285750" indent="-28575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이티보드</a:t>
            </a:r>
            <a:r>
              <a:rPr lang="ko-KR" altLang="en-US" dirty="0"/>
              <a:t> 제품 제안서</a:t>
            </a:r>
            <a:r>
              <a:rPr lang="en-US" altLang="ko-KR" dirty="0"/>
              <a:t>: </a:t>
            </a:r>
            <a:r>
              <a:rPr lang="en-US" altLang="ko-KR" dirty="0">
                <a:hlinkClick r:id="rId5"/>
              </a:rPr>
              <a:t>http://oapass.com/pub/ketri/2024/ETboard_product_proposal.pdf</a:t>
            </a:r>
            <a:endParaRPr lang="en-US" altLang="ko-KR" dirty="0"/>
          </a:p>
          <a:p>
            <a:pPr marL="285750" indent="-28575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마이크로파이썬</a:t>
            </a:r>
            <a:r>
              <a:rPr lang="ko-KR" altLang="en-US" dirty="0"/>
              <a:t> 설정 매뉴얼</a:t>
            </a:r>
            <a:r>
              <a:rPr lang="en-US" altLang="ko-KR" dirty="0"/>
              <a:t>: </a:t>
            </a:r>
            <a:r>
              <a:rPr lang="en-US" altLang="ko-KR" dirty="0">
                <a:hlinkClick r:id="rId6"/>
              </a:rPr>
              <a:t>http://oapass.com/pub/ketri/2023/micropython/ETBoard_MicroPython_Manual.pdf</a:t>
            </a:r>
            <a:endParaRPr lang="en-US" altLang="ko-KR" dirty="0"/>
          </a:p>
          <a:p>
            <a:pPr marL="285750" indent="-28575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마이크로파이썬</a:t>
            </a:r>
            <a:r>
              <a:rPr lang="ko-KR" altLang="en-US" dirty="0"/>
              <a:t> 다운로드</a:t>
            </a:r>
            <a:r>
              <a:rPr lang="en-US" altLang="ko-KR" dirty="0"/>
              <a:t>: </a:t>
            </a:r>
            <a:r>
              <a:rPr lang="en-US" altLang="ko-KR" dirty="0">
                <a:hlinkClick r:id="rId7"/>
              </a:rPr>
              <a:t>http://oapass.com/pub/ketri/2021/micropython/thonny-3.3.11.exe</a:t>
            </a:r>
            <a:endParaRPr lang="en-US" altLang="ko-KR" dirty="0"/>
          </a:p>
          <a:p>
            <a:pPr marL="285750" indent="-28575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마이크로파이썬</a:t>
            </a:r>
            <a:r>
              <a:rPr lang="ko-KR" altLang="en-US" dirty="0"/>
              <a:t> </a:t>
            </a:r>
            <a:r>
              <a:rPr lang="en-US" altLang="ko-KR" dirty="0"/>
              <a:t>Level 2 </a:t>
            </a:r>
            <a:r>
              <a:rPr lang="ko-KR" altLang="en-US" dirty="0"/>
              <a:t>학습하기</a:t>
            </a:r>
            <a:r>
              <a:rPr lang="en-US" altLang="ko-KR" dirty="0"/>
              <a:t>: </a:t>
            </a:r>
            <a:r>
              <a:rPr lang="en-US" altLang="ko-KR" dirty="0">
                <a:hlinkClick r:id="rId8"/>
              </a:rPr>
              <a:t>http://et.ketri.re.kr/learning/microPython_level2.html</a:t>
            </a:r>
            <a:endParaRPr lang="en-US" altLang="ko-KR" dirty="0"/>
          </a:p>
          <a:p>
            <a:pPr marL="285750" indent="-28575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스마트 </a:t>
            </a:r>
            <a:r>
              <a:rPr lang="ko-KR" altLang="en-US" dirty="0" err="1"/>
              <a:t>급식기</a:t>
            </a:r>
            <a:r>
              <a:rPr lang="ko-KR" altLang="en-US" dirty="0"/>
              <a:t> 코딩 키트 학습하기</a:t>
            </a:r>
            <a:r>
              <a:rPr lang="en-US" altLang="ko-KR" dirty="0"/>
              <a:t>: </a:t>
            </a:r>
            <a:r>
              <a:rPr lang="en-US" altLang="ko-KR" dirty="0">
                <a:hlinkClick r:id="rId9"/>
              </a:rPr>
              <a:t>http://et.ketri.re.kr/learning /basic/kit_smartfeeder.html</a:t>
            </a:r>
            <a:endParaRPr lang="en-US" altLang="ko-KR" dirty="0"/>
          </a:p>
          <a:p>
            <a:pPr marL="285750" indent="-28575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스마트 </a:t>
            </a:r>
            <a:r>
              <a:rPr lang="ko-KR" altLang="en-US" dirty="0" err="1"/>
              <a:t>급식기</a:t>
            </a:r>
            <a:r>
              <a:rPr lang="ko-KR" altLang="en-US" dirty="0"/>
              <a:t> 코딩 키트 기본 소스 코드</a:t>
            </a:r>
            <a:r>
              <a:rPr lang="en-US" altLang="ko-KR" dirty="0"/>
              <a:t>: </a:t>
            </a:r>
            <a:r>
              <a:rPr lang="en-US" altLang="ko-KR" dirty="0">
                <a:hlinkClick r:id="rId10"/>
              </a:rPr>
              <a:t>https://github.com/etboard/Kit_SmartFeeder_Basic</a:t>
            </a:r>
            <a:endParaRPr lang="en-US" altLang="ko-KR" dirty="0"/>
          </a:p>
          <a:p>
            <a:pPr marL="285750" indent="-28575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스마트 </a:t>
            </a:r>
            <a:r>
              <a:rPr lang="ko-KR" altLang="en-US" dirty="0" err="1"/>
              <a:t>급식기</a:t>
            </a:r>
            <a:r>
              <a:rPr lang="ko-KR" altLang="en-US" dirty="0"/>
              <a:t> 코딩 키트 </a:t>
            </a:r>
            <a:r>
              <a:rPr lang="en-US" altLang="ko-KR" dirty="0"/>
              <a:t>Ai </a:t>
            </a:r>
            <a:r>
              <a:rPr lang="ko-KR" altLang="en-US" dirty="0"/>
              <a:t>소스 코드</a:t>
            </a:r>
            <a:r>
              <a:rPr lang="en-US" altLang="ko-KR" dirty="0"/>
              <a:t>: </a:t>
            </a:r>
            <a:r>
              <a:rPr lang="en-US" altLang="ko-KR" dirty="0">
                <a:hlinkClick r:id="rId11"/>
              </a:rPr>
              <a:t>https://github.com/etboard/Kit_SmartFeeder_Ai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20973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90685-190C-5EB1-80DF-556C92C65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310847-66F2-453F-26C4-4AC597978661}"/>
              </a:ext>
            </a:extLst>
          </p:cNvPr>
          <p:cNvSpPr txBox="1"/>
          <p:nvPr/>
        </p:nvSpPr>
        <p:spPr>
          <a:xfrm>
            <a:off x="2260061" y="2028616"/>
            <a:ext cx="767188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/>
              <a:t>자동 </a:t>
            </a:r>
            <a:r>
              <a:rPr lang="ko-KR" altLang="en-US" sz="8800" dirty="0" err="1"/>
              <a:t>급식기</a:t>
            </a:r>
            <a:endParaRPr lang="en-US" altLang="ko-KR" sz="8800" dirty="0"/>
          </a:p>
          <a:p>
            <a:pPr algn="ctr"/>
            <a:r>
              <a:rPr lang="ko-KR" altLang="en-US" sz="8800" dirty="0"/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3212397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E3A52-535E-C5DF-43BE-C1E76E42E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23B94401-5747-D66A-C20E-1F03DF5A87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81025067" cy="303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61" name="제목 2">
            <a:extLst>
              <a:ext uri="{FF2B5EF4-FFF2-40B4-BE49-F238E27FC236}">
                <a16:creationId xmlns:a16="http://schemas.microsoft.com/office/drawing/2014/main" id="{879C18FD-68DD-3976-B90A-213D6DF22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4400" y="226800"/>
            <a:ext cx="10515600" cy="712800"/>
          </a:xfrm>
        </p:spPr>
        <p:txBody>
          <a:bodyPr/>
          <a:lstStyle/>
          <a:p>
            <a:r>
              <a:rPr lang="ko-KR" altLang="en-US" dirty="0"/>
              <a:t>반려동물 자동 </a:t>
            </a:r>
            <a:r>
              <a:rPr lang="ko-KR" altLang="en-US" dirty="0" err="1"/>
              <a:t>급식기</a:t>
            </a:r>
            <a:r>
              <a:rPr lang="ko-KR" altLang="en-US" dirty="0"/>
              <a:t> 개요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1D8896-5A52-5ED9-D1E7-7C290D68F6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92" b="10000"/>
          <a:stretch/>
        </p:blipFill>
        <p:spPr>
          <a:xfrm>
            <a:off x="1798509" y="1338015"/>
            <a:ext cx="3857906" cy="24076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B680766-15AB-45CD-5A76-B1DF753B06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97" b="18796"/>
          <a:stretch/>
        </p:blipFill>
        <p:spPr>
          <a:xfrm>
            <a:off x="6535585" y="1338015"/>
            <a:ext cx="3857906" cy="24076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6C4E91-7CC7-0C18-293A-4D2D8C2E0BE8}"/>
              </a:ext>
            </a:extLst>
          </p:cNvPr>
          <p:cNvSpPr txBox="1"/>
          <p:nvPr/>
        </p:nvSpPr>
        <p:spPr>
          <a:xfrm>
            <a:off x="685799" y="3936104"/>
            <a:ext cx="10820402" cy="229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ko-KR" altLang="en-US" sz="3200" b="1" dirty="0"/>
              <a:t>반려동물 자동 급식기란</a:t>
            </a:r>
            <a:r>
              <a:rPr lang="en-US" altLang="ko-KR" sz="3200" b="1" dirty="0"/>
              <a:t>?</a:t>
            </a:r>
            <a:r>
              <a:rPr lang="ko-KR" altLang="en-US" sz="3200" b="1" dirty="0"/>
              <a:t> </a:t>
            </a:r>
            <a:endParaRPr lang="en-US" altLang="ko-KR" sz="3200" b="1" dirty="0"/>
          </a:p>
          <a:p>
            <a:pPr algn="ctr">
              <a:lnSpc>
                <a:spcPts val="3500"/>
              </a:lnSpc>
            </a:pPr>
            <a:endParaRPr lang="en-US" altLang="ko-KR" sz="2400" dirty="0"/>
          </a:p>
          <a:p>
            <a:pPr algn="ctr">
              <a:lnSpc>
                <a:spcPts val="3500"/>
              </a:lnSpc>
            </a:pPr>
            <a:r>
              <a:rPr lang="ko-KR" altLang="en-US" sz="2400" dirty="0"/>
              <a:t>자동으로 급여가 가능한 급식기로</a:t>
            </a:r>
            <a:r>
              <a:rPr lang="en-US" altLang="ko-KR" sz="2400" dirty="0"/>
              <a:t>, </a:t>
            </a:r>
            <a:r>
              <a:rPr lang="ko-KR" altLang="en-US" sz="2400" dirty="0"/>
              <a:t>보호자가 급여를 하지 못하는 상황일 경우에도 규칙적인 시간마다 일정한 양으로 급여가 가능하며</a:t>
            </a:r>
            <a:r>
              <a:rPr lang="en-US" altLang="ko-KR" sz="2400" dirty="0"/>
              <a:t> </a:t>
            </a:r>
            <a:r>
              <a:rPr lang="ko-KR" altLang="en-US" sz="2400" dirty="0"/>
              <a:t>비만</a:t>
            </a:r>
            <a:r>
              <a:rPr lang="en-US" altLang="ko-KR" sz="2400" dirty="0"/>
              <a:t>, </a:t>
            </a:r>
            <a:r>
              <a:rPr lang="ko-KR" altLang="en-US" sz="2400" dirty="0"/>
              <a:t>토</a:t>
            </a:r>
            <a:r>
              <a:rPr lang="en-US" altLang="ko-KR" sz="2400" dirty="0"/>
              <a:t>, </a:t>
            </a:r>
            <a:r>
              <a:rPr lang="ko-KR" altLang="en-US" sz="2400" dirty="0"/>
              <a:t>청결 등의 건강 문제를 예방할 수 있는 </a:t>
            </a:r>
            <a:r>
              <a:rPr lang="ko-KR" altLang="en-US" sz="2400" dirty="0" err="1"/>
              <a:t>급식기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525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1A61B-0E26-C9D0-5BA7-BF2A4F9B2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484623-2AAE-D19F-DB58-79D5CFD4A643}"/>
              </a:ext>
            </a:extLst>
          </p:cNvPr>
          <p:cNvSpPr txBox="1"/>
          <p:nvPr/>
        </p:nvSpPr>
        <p:spPr>
          <a:xfrm>
            <a:off x="1357314" y="2028616"/>
            <a:ext cx="947737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/>
              <a:t>스마트 </a:t>
            </a:r>
            <a:r>
              <a:rPr lang="ko-KR" altLang="en-US" sz="8800" dirty="0" err="1"/>
              <a:t>급식기</a:t>
            </a:r>
            <a:endParaRPr lang="en-US" altLang="ko-KR" sz="8800" dirty="0"/>
          </a:p>
          <a:p>
            <a:pPr algn="ctr"/>
            <a:r>
              <a:rPr lang="ko-KR" altLang="en-US" sz="8800" dirty="0"/>
              <a:t>코딩 키트 구성도</a:t>
            </a:r>
          </a:p>
        </p:txBody>
      </p:sp>
    </p:spTree>
    <p:extLst>
      <p:ext uri="{BB962C8B-B14F-4D97-AF65-F5344CB8AC3E}">
        <p14:creationId xmlns:p14="http://schemas.microsoft.com/office/powerpoint/2010/main" val="2590682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0924B-1345-E77F-4E40-CAB0D481E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A5E644B1-B176-EFD6-A2BD-4086F98F0C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81025067" cy="303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61" name="제목 2">
            <a:extLst>
              <a:ext uri="{FF2B5EF4-FFF2-40B4-BE49-F238E27FC236}">
                <a16:creationId xmlns:a16="http://schemas.microsoft.com/office/drawing/2014/main" id="{451C6FF3-0FCB-FCB4-3FA2-242D64B7F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4400" y="226800"/>
            <a:ext cx="10515600" cy="712800"/>
          </a:xfrm>
        </p:spPr>
        <p:txBody>
          <a:bodyPr/>
          <a:lstStyle/>
          <a:p>
            <a:r>
              <a:rPr lang="ko-KR" altLang="en-US" dirty="0"/>
              <a:t>스마트 </a:t>
            </a:r>
            <a:r>
              <a:rPr lang="ko-KR" altLang="en-US" dirty="0" err="1"/>
              <a:t>급식기</a:t>
            </a:r>
            <a:r>
              <a:rPr lang="ko-KR" altLang="en-US" dirty="0"/>
              <a:t> 코딩 키트 구성도</a:t>
            </a:r>
            <a:r>
              <a:rPr lang="en-US" altLang="ko-KR" dirty="0"/>
              <a:t>(</a:t>
            </a:r>
            <a:r>
              <a:rPr lang="ko-KR" altLang="en-US" dirty="0"/>
              <a:t>기본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EECDCD59-EFC9-40A6-0841-D725437704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3129" y="1966915"/>
            <a:ext cx="625986" cy="108902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DB963C16-9722-6D47-DDBF-3B26E59193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107" y="2028637"/>
            <a:ext cx="1246476" cy="96558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18094BF-EA3B-6CAB-E428-691FC4B1DF5D}"/>
              </a:ext>
            </a:extLst>
          </p:cNvPr>
          <p:cNvSpPr txBox="1"/>
          <p:nvPr/>
        </p:nvSpPr>
        <p:spPr>
          <a:xfrm>
            <a:off x="1779369" y="2595961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초음파</a:t>
            </a:r>
            <a:endParaRPr lang="en-US" altLang="ko-KR" dirty="0"/>
          </a:p>
          <a:p>
            <a:pPr algn="ctr"/>
            <a:r>
              <a:rPr lang="ko-KR" altLang="en-US" dirty="0"/>
              <a:t>송</a:t>
            </a:r>
            <a:r>
              <a:rPr lang="en-US" altLang="ko-KR" dirty="0"/>
              <a:t>·</a:t>
            </a:r>
            <a:r>
              <a:rPr lang="ko-KR" altLang="en-US" dirty="0"/>
              <a:t>수신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40432C5-69B9-491E-125A-9625A702DFC5}"/>
              </a:ext>
            </a:extLst>
          </p:cNvPr>
          <p:cNvSpPr txBox="1"/>
          <p:nvPr/>
        </p:nvSpPr>
        <p:spPr>
          <a:xfrm>
            <a:off x="4094675" y="2595961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개체 인식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9B9C755-B51C-37F1-F6C3-6247FC9A8EA9}"/>
              </a:ext>
            </a:extLst>
          </p:cNvPr>
          <p:cNvSpPr txBox="1"/>
          <p:nvPr/>
        </p:nvSpPr>
        <p:spPr>
          <a:xfrm>
            <a:off x="6964771" y="259721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신호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E6AF654-F27C-FA49-8EED-1D3F723CF251}"/>
              </a:ext>
            </a:extLst>
          </p:cNvPr>
          <p:cNvSpPr txBox="1"/>
          <p:nvPr/>
        </p:nvSpPr>
        <p:spPr>
          <a:xfrm>
            <a:off x="9251082" y="2595961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사료 공급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C21C24-ADE8-35B6-01EA-D4C4809F2034}"/>
              </a:ext>
            </a:extLst>
          </p:cNvPr>
          <p:cNvSpPr txBox="1"/>
          <p:nvPr/>
        </p:nvSpPr>
        <p:spPr>
          <a:xfrm>
            <a:off x="6632178" y="491115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 표시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1718699E-600C-7C53-2E81-CBF3EBA25A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056" y="1828845"/>
            <a:ext cx="1365165" cy="136516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735EAE8-E144-0E52-E3FF-96452D8EF511}"/>
              </a:ext>
            </a:extLst>
          </p:cNvPr>
          <p:cNvSpPr txBox="1"/>
          <p:nvPr/>
        </p:nvSpPr>
        <p:spPr>
          <a:xfrm>
            <a:off x="7931761" y="3108632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DC </a:t>
            </a:r>
            <a:r>
              <a:rPr lang="ko-KR" altLang="en-US" dirty="0"/>
              <a:t>모터</a:t>
            </a:r>
            <a:endParaRPr lang="en-US" altLang="ko-KR" dirty="0"/>
          </a:p>
          <a:p>
            <a:pPr algn="ctr"/>
            <a:r>
              <a:rPr lang="ko-KR" altLang="en-US" dirty="0"/>
              <a:t>진동 모터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FB6023F-54A6-28EE-7E70-56BF61EA294B}"/>
              </a:ext>
            </a:extLst>
          </p:cNvPr>
          <p:cNvSpPr txBox="1"/>
          <p:nvPr/>
        </p:nvSpPr>
        <p:spPr>
          <a:xfrm>
            <a:off x="5393347" y="31086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이티보드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19C6E46-F362-4B38-971B-461F940D0DF2}"/>
              </a:ext>
            </a:extLst>
          </p:cNvPr>
          <p:cNvSpPr txBox="1"/>
          <p:nvPr/>
        </p:nvSpPr>
        <p:spPr>
          <a:xfrm>
            <a:off x="514598" y="310863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강아지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C371FBA-8770-2C67-7057-2FB4A9070F19}"/>
              </a:ext>
            </a:extLst>
          </p:cNvPr>
          <p:cNvSpPr txBox="1"/>
          <p:nvPr/>
        </p:nvSpPr>
        <p:spPr>
          <a:xfrm>
            <a:off x="10667349" y="310863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밥그릇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2907E19-5F0A-8CE1-9CC4-2D582E7B184B}"/>
              </a:ext>
            </a:extLst>
          </p:cNvPr>
          <p:cNvGrpSpPr/>
          <p:nvPr/>
        </p:nvGrpSpPr>
        <p:grpSpPr>
          <a:xfrm>
            <a:off x="8012288" y="4261614"/>
            <a:ext cx="1028700" cy="1548661"/>
            <a:chOff x="8143875" y="3981487"/>
            <a:chExt cx="1028700" cy="1548661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A8EF6B98-9FC4-EE25-548E-EF4891ED3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3875" y="3981487"/>
              <a:ext cx="1028700" cy="108300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E814B28-A4E9-7E51-A50C-2A6677B7B6F9}"/>
                </a:ext>
              </a:extLst>
            </p:cNvPr>
            <p:cNvSpPr txBox="1"/>
            <p:nvPr/>
          </p:nvSpPr>
          <p:spPr>
            <a:xfrm>
              <a:off x="8279754" y="5160816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OLED</a:t>
              </a:r>
              <a:endParaRPr lang="ko-KR" altLang="en-US" dirty="0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BF2EA846-F4CC-297D-1E95-CBA2E85F7657}"/>
              </a:ext>
            </a:extLst>
          </p:cNvPr>
          <p:cNvSpPr txBox="1"/>
          <p:nvPr/>
        </p:nvSpPr>
        <p:spPr>
          <a:xfrm>
            <a:off x="2827186" y="310863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초음파 센서</a:t>
            </a: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713CE331-4583-1B7C-9CED-678F75FE62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693" y="2094299"/>
            <a:ext cx="1246476" cy="834256"/>
          </a:xfrm>
          <a:prstGeom prst="rect">
            <a:avLst/>
          </a:prstGeom>
        </p:spPr>
      </p:pic>
      <p:cxnSp>
        <p:nvCxnSpPr>
          <p:cNvPr id="1027" name="직선 화살표 연결선 1026">
            <a:extLst>
              <a:ext uri="{FF2B5EF4-FFF2-40B4-BE49-F238E27FC236}">
                <a16:creationId xmlns:a16="http://schemas.microsoft.com/office/drawing/2014/main" id="{FF64E2C1-5789-3925-A947-35669FF3D005}"/>
              </a:ext>
            </a:extLst>
          </p:cNvPr>
          <p:cNvCxnSpPr>
            <a:cxnSpLocks/>
          </p:cNvCxnSpPr>
          <p:nvPr/>
        </p:nvCxnSpPr>
        <p:spPr>
          <a:xfrm>
            <a:off x="1688136" y="2511427"/>
            <a:ext cx="122302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직선 화살표 연결선 1028">
            <a:extLst>
              <a:ext uri="{FF2B5EF4-FFF2-40B4-BE49-F238E27FC236}">
                <a16:creationId xmlns:a16="http://schemas.microsoft.com/office/drawing/2014/main" id="{09E18C92-9AD4-A7C4-A29A-B10F5899250B}"/>
              </a:ext>
            </a:extLst>
          </p:cNvPr>
          <p:cNvCxnSpPr>
            <a:cxnSpLocks/>
          </p:cNvCxnSpPr>
          <p:nvPr/>
        </p:nvCxnSpPr>
        <p:spPr>
          <a:xfrm>
            <a:off x="4149458" y="2511427"/>
            <a:ext cx="1078706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직선 화살표 연결선 1031">
            <a:extLst>
              <a:ext uri="{FF2B5EF4-FFF2-40B4-BE49-F238E27FC236}">
                <a16:creationId xmlns:a16="http://schemas.microsoft.com/office/drawing/2014/main" id="{C6387502-9762-DE55-666F-ADC5E4D41AF2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>
            <a:off x="6570583" y="2511427"/>
            <a:ext cx="1273473" cy="1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직선 화살표 연결선 1035">
            <a:extLst>
              <a:ext uri="{FF2B5EF4-FFF2-40B4-BE49-F238E27FC236}">
                <a16:creationId xmlns:a16="http://schemas.microsoft.com/office/drawing/2014/main" id="{77465B0B-3868-5C96-59FA-15060D99A432}"/>
              </a:ext>
            </a:extLst>
          </p:cNvPr>
          <p:cNvCxnSpPr>
            <a:cxnSpLocks/>
          </p:cNvCxnSpPr>
          <p:nvPr/>
        </p:nvCxnSpPr>
        <p:spPr>
          <a:xfrm flipV="1">
            <a:off x="9209221" y="2503582"/>
            <a:ext cx="1273472" cy="1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연결선: 꺾임 1048">
            <a:extLst>
              <a:ext uri="{FF2B5EF4-FFF2-40B4-BE49-F238E27FC236}">
                <a16:creationId xmlns:a16="http://schemas.microsoft.com/office/drawing/2014/main" id="{DD843700-F6D4-CDDA-EF6B-33D3C32B3782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28253" y="3031556"/>
            <a:ext cx="2284126" cy="1243868"/>
          </a:xfrm>
          <a:prstGeom prst="bentConnector2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A003046C-662D-F8B1-24D1-F447CE083CC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91" y="2079319"/>
            <a:ext cx="1205778" cy="8780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586747-1F91-FD91-BDC5-49C768CCCDD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186" y="4090817"/>
            <a:ext cx="1426963" cy="14269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781794-B7E7-32D2-4E76-CB02A5F594AC}"/>
              </a:ext>
            </a:extLst>
          </p:cNvPr>
          <p:cNvSpPr txBox="1"/>
          <p:nvPr/>
        </p:nvSpPr>
        <p:spPr>
          <a:xfrm>
            <a:off x="3102085" y="544717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타이머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E968FE33-1799-387B-7F60-30693E6CF54C}"/>
              </a:ext>
            </a:extLst>
          </p:cNvPr>
          <p:cNvCxnSpPr>
            <a:cxnSpLocks/>
            <a:stCxn id="5" idx="3"/>
            <a:endCxn id="53" idx="2"/>
          </p:cNvCxnSpPr>
          <p:nvPr/>
        </p:nvCxnSpPr>
        <p:spPr>
          <a:xfrm flipV="1">
            <a:off x="4254149" y="3477964"/>
            <a:ext cx="1693196" cy="1326335"/>
          </a:xfrm>
          <a:prstGeom prst="bentConnector2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DCCD928-9E9C-9A88-33A7-2DDDC1E00763}"/>
              </a:ext>
            </a:extLst>
          </p:cNvPr>
          <p:cNvSpPr txBox="1"/>
          <p:nvPr/>
        </p:nvSpPr>
        <p:spPr>
          <a:xfrm>
            <a:off x="4390456" y="491115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타이머 중지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A6DBE97-1E1A-6835-0D37-EAA43E0478E5}"/>
              </a:ext>
            </a:extLst>
          </p:cNvPr>
          <p:cNvSpPr txBox="1"/>
          <p:nvPr/>
        </p:nvSpPr>
        <p:spPr>
          <a:xfrm>
            <a:off x="4366383" y="2035215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거리</a:t>
            </a:r>
          </a:p>
        </p:txBody>
      </p:sp>
    </p:spTree>
    <p:extLst>
      <p:ext uri="{BB962C8B-B14F-4D97-AF65-F5344CB8AC3E}">
        <p14:creationId xmlns:p14="http://schemas.microsoft.com/office/powerpoint/2010/main" val="3761720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FDD0F-AC1F-4ABC-74BE-4E0825F49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3E6652B6-5D2A-3DCF-4DCC-47BE917E9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81025067" cy="303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61" name="제목 2">
            <a:extLst>
              <a:ext uri="{FF2B5EF4-FFF2-40B4-BE49-F238E27FC236}">
                <a16:creationId xmlns:a16="http://schemas.microsoft.com/office/drawing/2014/main" id="{35A06A27-6F13-3566-CEB1-E33374AF0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4400" y="226800"/>
            <a:ext cx="10515600" cy="712800"/>
          </a:xfrm>
        </p:spPr>
        <p:txBody>
          <a:bodyPr/>
          <a:lstStyle/>
          <a:p>
            <a:r>
              <a:rPr lang="ko-KR" altLang="en-US" dirty="0"/>
              <a:t>스마트 </a:t>
            </a:r>
            <a:r>
              <a:rPr lang="ko-KR" altLang="en-US" dirty="0" err="1"/>
              <a:t>급식기</a:t>
            </a:r>
            <a:r>
              <a:rPr lang="ko-KR" altLang="en-US" dirty="0"/>
              <a:t> 코딩 키트 구성도</a:t>
            </a:r>
            <a:r>
              <a:rPr lang="en-US" altLang="ko-KR" dirty="0"/>
              <a:t>(</a:t>
            </a:r>
            <a:r>
              <a:rPr lang="ko-KR" altLang="en-US" dirty="0"/>
              <a:t>기본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551AD9-76D6-8CB1-C2C2-732CCFF3E264}"/>
              </a:ext>
            </a:extLst>
          </p:cNvPr>
          <p:cNvSpPr txBox="1"/>
          <p:nvPr/>
        </p:nvSpPr>
        <p:spPr>
          <a:xfrm>
            <a:off x="2260059" y="1647115"/>
            <a:ext cx="76718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/>
              <a:t>문제점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09FAB7-003D-D0E5-FB06-F8FF1C244649}"/>
              </a:ext>
            </a:extLst>
          </p:cNvPr>
          <p:cNvSpPr txBox="1"/>
          <p:nvPr/>
        </p:nvSpPr>
        <p:spPr>
          <a:xfrm>
            <a:off x="355330" y="3038440"/>
            <a:ext cx="1148133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/>
              <a:t>강아지</a:t>
            </a:r>
            <a:r>
              <a:rPr lang="en-US" altLang="ko-KR" sz="4400" dirty="0"/>
              <a:t>? </a:t>
            </a:r>
            <a:r>
              <a:rPr lang="ko-KR" altLang="en-US" sz="4400" dirty="0"/>
              <a:t>고양이</a:t>
            </a:r>
            <a:r>
              <a:rPr lang="en-US" altLang="ko-KR" sz="4400" dirty="0"/>
              <a:t>? </a:t>
            </a:r>
            <a:r>
              <a:rPr lang="ko-KR" altLang="en-US" sz="4400" dirty="0"/>
              <a:t>사람</a:t>
            </a:r>
            <a:r>
              <a:rPr lang="en-US" altLang="ko-KR" sz="4400" dirty="0"/>
              <a:t>?</a:t>
            </a:r>
          </a:p>
          <a:p>
            <a:pPr algn="ctr"/>
            <a:endParaRPr lang="en-US" altLang="ko-KR" sz="4400" dirty="0"/>
          </a:p>
          <a:p>
            <a:pPr algn="ctr"/>
            <a:r>
              <a:rPr lang="ko-KR" altLang="en-US" sz="4400" dirty="0"/>
              <a:t>초음파 센서의 경우 거리를 이용하기 때문에</a:t>
            </a:r>
            <a:endParaRPr lang="en-US" altLang="ko-KR" sz="4400" dirty="0"/>
          </a:p>
          <a:p>
            <a:pPr algn="ctr"/>
            <a:r>
              <a:rPr lang="ko-KR" altLang="en-US" sz="4400" b="1" dirty="0">
                <a:solidFill>
                  <a:srgbClr val="FF0000"/>
                </a:solidFill>
              </a:rPr>
              <a:t>정확한 개체 식별 불가능</a:t>
            </a:r>
          </a:p>
        </p:txBody>
      </p:sp>
    </p:spTree>
    <p:extLst>
      <p:ext uri="{BB962C8B-B14F-4D97-AF65-F5344CB8AC3E}">
        <p14:creationId xmlns:p14="http://schemas.microsoft.com/office/powerpoint/2010/main" val="286769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E3BFB-31D9-F789-72F5-B3329288F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0C486AB-77B6-9050-337E-924273A77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스마트 </a:t>
            </a:r>
            <a:r>
              <a:rPr lang="ko-KR" altLang="en-US" dirty="0" err="1"/>
              <a:t>급식기</a:t>
            </a:r>
            <a:r>
              <a:rPr lang="ko-KR" altLang="en-US" dirty="0"/>
              <a:t> 코딩 키트 구성도</a:t>
            </a:r>
            <a:r>
              <a:rPr lang="en-US" altLang="ko-KR" dirty="0"/>
              <a:t>(</a:t>
            </a:r>
            <a:r>
              <a:rPr lang="ko-KR" altLang="en-US" dirty="0"/>
              <a:t>인공지능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1231B2EA-4C07-3BA8-FDAD-73BBF3AB874B}"/>
              </a:ext>
            </a:extLst>
          </p:cNvPr>
          <p:cNvSpPr txBox="1"/>
          <p:nvPr/>
        </p:nvSpPr>
        <p:spPr>
          <a:xfrm>
            <a:off x="2752777" y="1423218"/>
            <a:ext cx="6686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인공지능 이미지 분류를 통한 정확한 개체 식별</a:t>
            </a:r>
          </a:p>
        </p:txBody>
      </p:sp>
      <p:grpSp>
        <p:nvGrpSpPr>
          <p:cNvPr id="1043" name="그룹 1042">
            <a:extLst>
              <a:ext uri="{FF2B5EF4-FFF2-40B4-BE49-F238E27FC236}">
                <a16:creationId xmlns:a16="http://schemas.microsoft.com/office/drawing/2014/main" id="{1FFB9D9D-F047-154C-D7C2-ECC2FBA6F1F6}"/>
              </a:ext>
            </a:extLst>
          </p:cNvPr>
          <p:cNvGrpSpPr/>
          <p:nvPr/>
        </p:nvGrpSpPr>
        <p:grpSpPr>
          <a:xfrm>
            <a:off x="390166" y="2385797"/>
            <a:ext cx="11411669" cy="3414590"/>
            <a:chOff x="317499" y="2385797"/>
            <a:chExt cx="11411669" cy="3414590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E05D01D4-71FA-811D-696F-167FAA856DC8}"/>
                </a:ext>
              </a:extLst>
            </p:cNvPr>
            <p:cNvGrpSpPr/>
            <p:nvPr/>
          </p:nvGrpSpPr>
          <p:grpSpPr>
            <a:xfrm>
              <a:off x="317499" y="2544139"/>
              <a:ext cx="4859834" cy="1255356"/>
              <a:chOff x="449067" y="6114665"/>
              <a:chExt cx="4183808" cy="1080731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4AE92A-3C45-3C2A-CE2C-E4EB0DECE2FF}"/>
                  </a:ext>
                </a:extLst>
              </p:cNvPr>
              <p:cNvSpPr txBox="1"/>
              <p:nvPr/>
            </p:nvSpPr>
            <p:spPr>
              <a:xfrm>
                <a:off x="582954" y="6930429"/>
                <a:ext cx="622664" cy="26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강아지</a:t>
                </a:r>
              </a:p>
            </p:txBody>
          </p: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DC3FEBF2-656D-CDBE-CF9A-9E72EC0EB7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9067" y="6171582"/>
                <a:ext cx="890440" cy="648452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11E5AB91-67B3-D312-7553-C285FB6F57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12764" y="6171577"/>
                <a:ext cx="820111" cy="648459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7848418A-2439-8E02-D93B-F9313473A2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631" y="6114665"/>
                <a:ext cx="643058" cy="762288"/>
              </a:xfrm>
              <a:prstGeom prst="rect">
                <a:avLst/>
              </a:prstGeom>
            </p:spPr>
          </p:pic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23A5E64B-2BD0-2BCE-5AD2-D098BF20EE2F}"/>
                  </a:ext>
                </a:extLst>
              </p:cNvPr>
              <p:cNvCxnSpPr>
                <a:cxnSpLocks/>
                <a:stCxn id="14" idx="3"/>
                <a:endCxn id="12" idx="1"/>
              </p:cNvCxnSpPr>
              <p:nvPr/>
            </p:nvCxnSpPr>
            <p:spPr>
              <a:xfrm flipV="1">
                <a:off x="2822689" y="6495807"/>
                <a:ext cx="990075" cy="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1D7163F8-CA52-F1E2-2477-ADA6495354F5}"/>
                  </a:ext>
                </a:extLst>
              </p:cNvPr>
              <p:cNvCxnSpPr>
                <a:cxnSpLocks/>
                <a:stCxn id="10" idx="3"/>
                <a:endCxn id="14" idx="1"/>
              </p:cNvCxnSpPr>
              <p:nvPr/>
            </p:nvCxnSpPr>
            <p:spPr>
              <a:xfrm>
                <a:off x="1339507" y="6495806"/>
                <a:ext cx="840125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575AB75-022A-E7B5-FE4B-4AC580B173CB}"/>
                  </a:ext>
                </a:extLst>
              </p:cNvPr>
              <p:cNvSpPr txBox="1"/>
              <p:nvPr/>
            </p:nvSpPr>
            <p:spPr>
              <a:xfrm>
                <a:off x="2254938" y="6930432"/>
                <a:ext cx="468102" cy="26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err="1"/>
                  <a:t>웹캠</a:t>
                </a:r>
                <a:endParaRPr lang="ko-KR" altLang="en-US" sz="1400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38453BA-8D54-0B6C-B4B4-BB4A8A0D6D2B}"/>
                  </a:ext>
                </a:extLst>
              </p:cNvPr>
              <p:cNvSpPr txBox="1"/>
              <p:nvPr/>
            </p:nvSpPr>
            <p:spPr>
              <a:xfrm>
                <a:off x="4038085" y="6930428"/>
                <a:ext cx="345281" cy="26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/>
                  <a:t>PC</a:t>
                </a:r>
                <a:endParaRPr lang="ko-KR" altLang="en-US" sz="1400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25E93BE-6608-E158-463E-481FA75AF04F}"/>
                  </a:ext>
                </a:extLst>
              </p:cNvPr>
              <p:cNvSpPr txBox="1"/>
              <p:nvPr/>
            </p:nvSpPr>
            <p:spPr>
              <a:xfrm>
                <a:off x="2763454" y="6615234"/>
                <a:ext cx="985609" cy="26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이미지 촬영</a:t>
                </a: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5887D7F2-C86F-E516-C219-C2C3C5CDB0AA}"/>
                </a:ext>
              </a:extLst>
            </p:cNvPr>
            <p:cNvGrpSpPr/>
            <p:nvPr/>
          </p:nvGrpSpPr>
          <p:grpSpPr>
            <a:xfrm>
              <a:off x="4072459" y="2385797"/>
              <a:ext cx="7656709" cy="3172899"/>
              <a:chOff x="2827186" y="1828845"/>
              <a:chExt cx="8901983" cy="3688935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D3C230D0-2844-8D5F-BAF1-3579765F06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24107" y="2028637"/>
                <a:ext cx="1246476" cy="965580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7DEC05-F90F-79CF-01AF-184CBE1A174A}"/>
                  </a:ext>
                </a:extLst>
              </p:cNvPr>
              <p:cNvSpPr txBox="1"/>
              <p:nvPr/>
            </p:nvSpPr>
            <p:spPr>
              <a:xfrm>
                <a:off x="4094674" y="2595961"/>
                <a:ext cx="1122328" cy="6083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/>
                  <a:t>추론 결과</a:t>
                </a:r>
                <a:endParaRPr lang="en-US" altLang="ko-KR" sz="1400" dirty="0"/>
              </a:p>
              <a:p>
                <a:pPr algn="ctr"/>
                <a:r>
                  <a:rPr lang="ko-KR" altLang="en-US" sz="1400" dirty="0"/>
                  <a:t>전달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F9867FB-DD67-EBC6-D30A-9D2390D0FF15}"/>
                  </a:ext>
                </a:extLst>
              </p:cNvPr>
              <p:cNvSpPr txBox="1"/>
              <p:nvPr/>
            </p:nvSpPr>
            <p:spPr>
              <a:xfrm>
                <a:off x="6964771" y="2597213"/>
                <a:ext cx="632172" cy="357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신호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5CDBE55-FC72-C203-71EE-BD8D91033A6F}"/>
                  </a:ext>
                </a:extLst>
              </p:cNvPr>
              <p:cNvSpPr txBox="1"/>
              <p:nvPr/>
            </p:nvSpPr>
            <p:spPr>
              <a:xfrm>
                <a:off x="9251082" y="2595961"/>
                <a:ext cx="1122328" cy="357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사료 공급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6A5ACE7-6419-E260-C7CD-6D16C1DDFCE0}"/>
                  </a:ext>
                </a:extLst>
              </p:cNvPr>
              <p:cNvSpPr txBox="1"/>
              <p:nvPr/>
            </p:nvSpPr>
            <p:spPr>
              <a:xfrm>
                <a:off x="6632178" y="4911151"/>
                <a:ext cx="1331064" cy="357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데이터 표시</a:t>
                </a:r>
              </a:p>
            </p:txBody>
          </p: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7DD0F450-49F2-06D1-203E-45BFDA3A76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44056" y="1828845"/>
                <a:ext cx="1365165" cy="1365165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31177ED-2968-3BB7-1D22-00FDA8437B77}"/>
                  </a:ext>
                </a:extLst>
              </p:cNvPr>
              <p:cNvSpPr txBox="1"/>
              <p:nvPr/>
            </p:nvSpPr>
            <p:spPr>
              <a:xfrm>
                <a:off x="7965472" y="3108632"/>
                <a:ext cx="1122328" cy="6083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/>
                  <a:t>DC </a:t>
                </a:r>
                <a:r>
                  <a:rPr lang="ko-KR" altLang="en-US" sz="1400" dirty="0"/>
                  <a:t>모터</a:t>
                </a:r>
                <a:endParaRPr lang="en-US" altLang="ko-KR" sz="1400" dirty="0"/>
              </a:p>
              <a:p>
                <a:pPr algn="ctr"/>
                <a:r>
                  <a:rPr lang="ko-KR" altLang="en-US" sz="1400" dirty="0"/>
                  <a:t>진동 모터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8D7299F-5F0B-C22D-2F7B-90D7EB81F54E}"/>
                  </a:ext>
                </a:extLst>
              </p:cNvPr>
              <p:cNvSpPr txBox="1"/>
              <p:nvPr/>
            </p:nvSpPr>
            <p:spPr>
              <a:xfrm>
                <a:off x="5393347" y="3108632"/>
                <a:ext cx="1049643" cy="357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err="1"/>
                  <a:t>이티보드</a:t>
                </a:r>
                <a:endParaRPr lang="ko-KR" altLang="en-US" sz="1400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C190E25-BB93-1D72-3D83-5F234E3A09F0}"/>
                  </a:ext>
                </a:extLst>
              </p:cNvPr>
              <p:cNvSpPr txBox="1"/>
              <p:nvPr/>
            </p:nvSpPr>
            <p:spPr>
              <a:xfrm>
                <a:off x="10675429" y="3108632"/>
                <a:ext cx="840907" cy="357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밥그릇</a:t>
                </a:r>
              </a:p>
            </p:txBody>
          </p: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93B0013C-8C77-A6CB-A24D-E2760FF1E3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82693" y="2094299"/>
                <a:ext cx="1246476" cy="834256"/>
              </a:xfrm>
              <a:prstGeom prst="rect">
                <a:avLst/>
              </a:prstGeom>
            </p:spPr>
          </p:pic>
          <p:cxnSp>
            <p:nvCxnSpPr>
              <p:cNvPr id="32" name="직선 화살표 연결선 31">
                <a:extLst>
                  <a:ext uri="{FF2B5EF4-FFF2-40B4-BE49-F238E27FC236}">
                    <a16:creationId xmlns:a16="http://schemas.microsoft.com/office/drawing/2014/main" id="{F46D284D-CDC3-5E79-400D-62EC09C7AB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49458" y="2511427"/>
                <a:ext cx="107870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FFEC32BB-B27E-0666-B405-558B83E85676}"/>
                  </a:ext>
                </a:extLst>
              </p:cNvPr>
              <p:cNvCxnSpPr>
                <a:cxnSpLocks/>
                <a:stCxn id="11" idx="3"/>
                <a:endCxn id="20" idx="1"/>
              </p:cNvCxnSpPr>
              <p:nvPr/>
            </p:nvCxnSpPr>
            <p:spPr>
              <a:xfrm>
                <a:off x="6570584" y="2511428"/>
                <a:ext cx="1273473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D86B5DDD-D10D-A2E6-7918-F54EC410DD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09221" y="2503582"/>
                <a:ext cx="1273472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연결선: 꺾임 34">
                <a:extLst>
                  <a:ext uri="{FF2B5EF4-FFF2-40B4-BE49-F238E27FC236}">
                    <a16:creationId xmlns:a16="http://schemas.microsoft.com/office/drawing/2014/main" id="{83CAFE3E-A78B-A987-2ACB-4FDB9FC8577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6228253" y="3031556"/>
                <a:ext cx="2284126" cy="1243868"/>
              </a:xfrm>
              <a:prstGeom prst="bentConnector2">
                <a:avLst/>
              </a:prstGeom>
              <a:ln w="25400">
                <a:solidFill>
                  <a:schemeClr val="tx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F28C835D-E349-C7DB-A16F-0AB392D9F7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7186" y="4090817"/>
                <a:ext cx="1426963" cy="1426963"/>
              </a:xfrm>
              <a:prstGeom prst="rect">
                <a:avLst/>
              </a:prstGeom>
            </p:spPr>
          </p:pic>
          <p:cxnSp>
            <p:nvCxnSpPr>
              <p:cNvPr id="38" name="연결선: 꺾임 37">
                <a:extLst>
                  <a:ext uri="{FF2B5EF4-FFF2-40B4-BE49-F238E27FC236}">
                    <a16:creationId xmlns:a16="http://schemas.microsoft.com/office/drawing/2014/main" id="{1B1F08C3-1AF8-FD22-4EBC-992935342913}"/>
                  </a:ext>
                </a:extLst>
              </p:cNvPr>
              <p:cNvCxnSpPr>
                <a:cxnSpLocks/>
                <a:stCxn id="37" idx="3"/>
                <a:endCxn id="22" idx="2"/>
              </p:cNvCxnSpPr>
              <p:nvPr/>
            </p:nvCxnSpPr>
            <p:spPr>
              <a:xfrm flipV="1">
                <a:off x="4254149" y="3466466"/>
                <a:ext cx="1664020" cy="1337833"/>
              </a:xfrm>
              <a:prstGeom prst="bentConnector2">
                <a:avLst/>
              </a:prstGeom>
              <a:ln w="25400">
                <a:solidFill>
                  <a:schemeClr val="tx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AD5C2B2-94F5-3F47-4B41-5F76EFE9AD77}"/>
                  </a:ext>
                </a:extLst>
              </p:cNvPr>
              <p:cNvSpPr txBox="1"/>
              <p:nvPr/>
            </p:nvSpPr>
            <p:spPr>
              <a:xfrm>
                <a:off x="4390455" y="4911151"/>
                <a:ext cx="1331064" cy="357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타이머 중지</a:t>
                </a:r>
              </a:p>
            </p:txBody>
          </p:sp>
        </p:grpSp>
        <p:grpSp>
          <p:nvGrpSpPr>
            <p:cNvPr id="1024" name="그룹 1023">
              <a:extLst>
                <a:ext uri="{FF2B5EF4-FFF2-40B4-BE49-F238E27FC236}">
                  <a16:creationId xmlns:a16="http://schemas.microsoft.com/office/drawing/2014/main" id="{90600796-D06B-D85B-50EE-78D7E6F57DB9}"/>
                </a:ext>
              </a:extLst>
            </p:cNvPr>
            <p:cNvGrpSpPr/>
            <p:nvPr/>
          </p:nvGrpSpPr>
          <p:grpSpPr>
            <a:xfrm>
              <a:off x="8532231" y="4478253"/>
              <a:ext cx="884798" cy="1322134"/>
              <a:chOff x="8143875" y="3981487"/>
              <a:chExt cx="1028700" cy="1537163"/>
            </a:xfrm>
          </p:grpSpPr>
          <p:pic>
            <p:nvPicPr>
              <p:cNvPr id="1025" name="그림 1024">
                <a:extLst>
                  <a:ext uri="{FF2B5EF4-FFF2-40B4-BE49-F238E27FC236}">
                    <a16:creationId xmlns:a16="http://schemas.microsoft.com/office/drawing/2014/main" id="{E53ACEFE-FA7E-9837-04DE-DE6EFD4F66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43875" y="3981487"/>
                <a:ext cx="1028700" cy="1083000"/>
              </a:xfrm>
              <a:prstGeom prst="rect">
                <a:avLst/>
              </a:prstGeom>
            </p:spPr>
          </p:pic>
          <p:sp>
            <p:nvSpPr>
              <p:cNvPr id="1028" name="TextBox 1027">
                <a:extLst>
                  <a:ext uri="{FF2B5EF4-FFF2-40B4-BE49-F238E27FC236}">
                    <a16:creationId xmlns:a16="http://schemas.microsoft.com/office/drawing/2014/main" id="{88FE3376-5477-0FB2-34AC-7E076C2E3E28}"/>
                  </a:ext>
                </a:extLst>
              </p:cNvPr>
              <p:cNvSpPr txBox="1"/>
              <p:nvPr/>
            </p:nvSpPr>
            <p:spPr>
              <a:xfrm>
                <a:off x="8279754" y="5160817"/>
                <a:ext cx="734676" cy="357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/>
                  <a:t>OLED</a:t>
                </a:r>
                <a:endParaRPr lang="ko-KR" altLang="en-US" sz="1400" dirty="0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60C5AA9-F9AF-F195-9E26-BD9D50C978C8}"/>
              </a:ext>
            </a:extLst>
          </p:cNvPr>
          <p:cNvSpPr txBox="1"/>
          <p:nvPr/>
        </p:nvSpPr>
        <p:spPr>
          <a:xfrm>
            <a:off x="4372486" y="2734946"/>
            <a:ext cx="769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Ai </a:t>
            </a:r>
            <a:r>
              <a:rPr lang="ko-KR" altLang="en-US" sz="1400" dirty="0"/>
              <a:t>추론</a:t>
            </a:r>
          </a:p>
        </p:txBody>
      </p:sp>
    </p:spTree>
    <p:extLst>
      <p:ext uri="{BB962C8B-B14F-4D97-AF65-F5344CB8AC3E}">
        <p14:creationId xmlns:p14="http://schemas.microsoft.com/office/powerpoint/2010/main" val="528477903"/>
      </p:ext>
    </p:extLst>
  </p:cSld>
  <p:clrMapOvr>
    <a:masterClrMapping/>
  </p:clrMapOvr>
</p:sld>
</file>

<file path=ppt/theme/theme1.xml><?xml version="1.0" encoding="utf-8"?>
<a:theme xmlns:a="http://schemas.openxmlformats.org/drawingml/2006/main" name="테마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테마1" id="{DCA0792E-69F3-451F-AED8-AF1EB4591C27}" vid="{04AA11F4-1746-4338-9F4C-469CBFB6619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테마1</Template>
  <TotalTime>7735</TotalTime>
  <Words>991</Words>
  <Application>Microsoft Office PowerPoint</Application>
  <PresentationFormat>와이드스크린</PresentationFormat>
  <Paragraphs>277</Paragraphs>
  <Slides>37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2" baseType="lpstr">
      <vt:lpstr>KoPubWorld돋움체_Pro Bold</vt:lpstr>
      <vt:lpstr>굴림</vt:lpstr>
      <vt:lpstr>맑은 고딕</vt:lpstr>
      <vt:lpstr>Arial</vt:lpstr>
      <vt:lpstr>테마1</vt:lpstr>
      <vt:lpstr>PowerPoint 프레젠테이션</vt:lpstr>
      <vt:lpstr>PowerPoint 프레젠테이션</vt:lpstr>
      <vt:lpstr>강사 프로필</vt:lpstr>
      <vt:lpstr>PowerPoint 프레젠테이션</vt:lpstr>
      <vt:lpstr>반려동물 자동 급식기 개요</vt:lpstr>
      <vt:lpstr>PowerPoint 프레젠테이션</vt:lpstr>
      <vt:lpstr>스마트 급식기 코딩 키트 구성도(기본)</vt:lpstr>
      <vt:lpstr>스마트 급식기 코딩 키트 구성도(기본)</vt:lpstr>
      <vt:lpstr>스마트 급식기 코딩 키트 구성도(인공지능)</vt:lpstr>
      <vt:lpstr>PowerPoint 프레젠테이션</vt:lpstr>
      <vt:lpstr>인공지능 개요 – 이미지 분류</vt:lpstr>
      <vt:lpstr>PowerPoint 프레젠테이션</vt:lpstr>
      <vt:lpstr>티처블 머신 - 시작</vt:lpstr>
      <vt:lpstr>티처블 머신 - 모델 선택</vt:lpstr>
      <vt:lpstr>티처블 머신 - 데이터 세트 생성</vt:lpstr>
      <vt:lpstr>티처블 머신 - 모델 학습</vt:lpstr>
      <vt:lpstr>PowerPoint 프레젠테이션</vt:lpstr>
      <vt:lpstr>티처블 머신 - 이미지 학습 검증</vt:lpstr>
      <vt:lpstr>티처블 머신 - 모델 다운로드</vt:lpstr>
      <vt:lpstr>PowerPoint 프레젠테이션</vt:lpstr>
      <vt:lpstr>스마트 급식기 코딩 키트 부품</vt:lpstr>
      <vt:lpstr>PowerPoint 프레젠테이션</vt:lpstr>
      <vt:lpstr>스마트 급식기 코딩 키트 - 프로그램 개념</vt:lpstr>
      <vt:lpstr>스마트 급식기 코딩 키트 - 프로그램 순서도</vt:lpstr>
      <vt:lpstr>PowerPoint 프레젠테이션</vt:lpstr>
      <vt:lpstr>프로그램 시작부</vt:lpstr>
      <vt:lpstr>라이브러리 참조</vt:lpstr>
      <vt:lpstr>전역 변수 선언</vt:lpstr>
      <vt:lpstr>setup() 함수 작성</vt:lpstr>
      <vt:lpstr>loop() 함수 작성</vt:lpstr>
      <vt:lpstr>ai_process() 함수 작성(1)</vt:lpstr>
      <vt:lpstr>ai_process() 함수 작성(2)</vt:lpstr>
      <vt:lpstr>food_supply() 함수 작성</vt:lpstr>
      <vt:lpstr>motor_on() 함수 작성</vt:lpstr>
      <vt:lpstr>motor_off() 함수 작성</vt:lpstr>
      <vt:lpstr>PowerPoint 프레젠테이션</vt:lpstr>
      <vt:lpstr>참고 자료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ketri</dc:creator>
  <cp:lastModifiedBy>PEJ</cp:lastModifiedBy>
  <cp:revision>245</cp:revision>
  <cp:lastPrinted>2024-02-23T08:33:47Z</cp:lastPrinted>
  <dcterms:created xsi:type="dcterms:W3CDTF">2022-07-27T02:22:09Z</dcterms:created>
  <dcterms:modified xsi:type="dcterms:W3CDTF">2024-02-26T10:45:08Z</dcterms:modified>
</cp:coreProperties>
</file>